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31"/>
  </p:notesMasterIdLst>
  <p:handoutMasterIdLst>
    <p:handoutMasterId r:id="rId32"/>
  </p:handoutMasterIdLst>
  <p:sldIdLst>
    <p:sldId id="256" r:id="rId2"/>
    <p:sldId id="289" r:id="rId3"/>
    <p:sldId id="262" r:id="rId4"/>
    <p:sldId id="292" r:id="rId5"/>
    <p:sldId id="290" r:id="rId6"/>
    <p:sldId id="265" r:id="rId7"/>
    <p:sldId id="288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4" r:id="rId25"/>
    <p:sldId id="285" r:id="rId26"/>
    <p:sldId id="286" r:id="rId27"/>
    <p:sldId id="287" r:id="rId28"/>
    <p:sldId id="282" r:id="rId29"/>
    <p:sldId id="25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sin título" id="{B62393B5-468E-41FF-BFCF-27A737AB5A8C}">
          <p14:sldIdLst>
            <p14:sldId id="256"/>
            <p14:sldId id="289"/>
            <p14:sldId id="262"/>
            <p14:sldId id="292"/>
            <p14:sldId id="290"/>
            <p14:sldId id="265"/>
            <p14:sldId id="288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4"/>
            <p14:sldId id="285"/>
            <p14:sldId id="286"/>
            <p14:sldId id="287"/>
            <p14:sldId id="282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8286"/>
    <a:srgbClr val="9CB9BA"/>
    <a:srgbClr val="5DC3CB"/>
    <a:srgbClr val="0F2D2F"/>
    <a:srgbClr val="216065"/>
    <a:srgbClr val="9CB8BE"/>
    <a:srgbClr val="2A797F"/>
    <a:srgbClr val="CCD2D3"/>
    <a:srgbClr val="77CBD2"/>
    <a:srgbClr val="A6D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Estilo oscuro 1 - Énfasis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1" autoAdjust="0"/>
    <p:restoredTop sz="91280" autoAdjust="0"/>
  </p:normalViewPr>
  <p:slideViewPr>
    <p:cSldViewPr snapToGrid="0">
      <p:cViewPr varScale="1">
        <p:scale>
          <a:sx n="66" d="100"/>
          <a:sy n="66" d="100"/>
        </p:scale>
        <p:origin x="33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0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51322A0-87E8-407E-AB0A-DA33EEDF64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075561A-7A89-43F7-92FC-842F9998AC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7FB7D-0DB2-4D5D-8C8E-C923C20E1273}" type="datetimeFigureOut">
              <a:rPr lang="es-CL" smtClean="0"/>
              <a:t>27-07-2020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23EE9F-6ABE-457A-B66C-78C1BAC5BC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C18BE6-316A-453A-84A3-5B2C496CF9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45FDF-1A8C-4DE2-A53C-A397FCD97F0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38436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4B847-5201-41E8-AE71-6DF8DA615335}" type="datetimeFigureOut">
              <a:rPr lang="es-CL" smtClean="0"/>
              <a:t>27-07-2020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62B9A-24C8-4071-8246-1A84FA89660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0928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B9A-24C8-4071-8246-1A84FA896605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2003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B9A-24C8-4071-8246-1A84FA896605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8767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B9A-24C8-4071-8246-1A84FA896605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16177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B9A-24C8-4071-8246-1A84FA896605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11813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Una problemática planteada por un tercero y una solución a un problema detectado por el grupo.</a:t>
            </a:r>
            <a:endParaRPr lang="es-CL" dirty="0"/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B9A-24C8-4071-8246-1A84FA896605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1371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Método utilizado para la selección de requerimientos funcionales</a:t>
            </a:r>
            <a:endParaRPr lang="es-CL" sz="1800" dirty="0">
              <a:solidFill>
                <a:srgbClr val="4C4C4C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entury Gothic" panose="020B0502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Metodología de trabajo utilizada</a:t>
            </a:r>
            <a:endParaRPr lang="es-CL" sz="1800" dirty="0">
              <a:solidFill>
                <a:srgbClr val="4C4C4C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entury Gothic" panose="020B0502020202020204" pitchFamily="34" charset="0"/>
            </a:endParaRPr>
          </a:p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B9A-24C8-4071-8246-1A84FA896605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1371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B9A-24C8-4071-8246-1A84FA896605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1086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Conclusión y visiones futura del programa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B9A-24C8-4071-8246-1A84FA896605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1887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Conclusión y visiones futura del programa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B9A-24C8-4071-8246-1A84FA896605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97672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Conclusión y visiones futura del programa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B9A-24C8-4071-8246-1A84FA896605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1887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Conclusión y visiones futura del programa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762B9A-24C8-4071-8246-1A84FA896605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55291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22208" y="333882"/>
            <a:ext cx="7556104" cy="2423160"/>
          </a:xfrm>
        </p:spPr>
        <p:txBody>
          <a:bodyPr anchor="t"/>
          <a:lstStyle>
            <a:lvl1pPr>
              <a:defRPr sz="7200" b="1"/>
            </a:lvl1pPr>
          </a:lstStyle>
          <a:p>
            <a:r>
              <a:rPr lang="es-ES" dirty="0"/>
              <a:t>Text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5294" y="3011547"/>
            <a:ext cx="2558916" cy="242316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1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1A23-496D-4DF5-A9CE-B3840BE8A32B}" type="datetimeFigureOut">
              <a:rPr lang="es-CL" smtClean="0"/>
              <a:t>27-07-2020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87C2-B0B4-4ED6-A7F1-56B4AD7DB752}" type="slidenum">
              <a:rPr lang="es-CL" smtClean="0"/>
              <a:t>‹Nº›</a:t>
            </a:fld>
            <a:endParaRPr lang="es-CL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F8F4E23-1CA7-4232-9420-5DCEF80BB49B}"/>
              </a:ext>
            </a:extLst>
          </p:cNvPr>
          <p:cNvSpPr/>
          <p:nvPr userDrawn="1"/>
        </p:nvSpPr>
        <p:spPr>
          <a:xfrm>
            <a:off x="469608" y="1"/>
            <a:ext cx="1867756" cy="1867756"/>
          </a:xfrm>
          <a:prstGeom prst="rect">
            <a:avLst/>
          </a:prstGeom>
          <a:solidFill>
            <a:srgbClr val="D4020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84AD93D-FDD7-4BB6-BD60-C8C4A2358A3B}"/>
              </a:ext>
            </a:extLst>
          </p:cNvPr>
          <p:cNvSpPr txBox="1">
            <a:spLocks/>
          </p:cNvSpPr>
          <p:nvPr userDrawn="1"/>
        </p:nvSpPr>
        <p:spPr>
          <a:xfrm>
            <a:off x="469607" y="160081"/>
            <a:ext cx="1867757" cy="757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1400" b="1" kern="1400" dirty="0">
                <a:solidFill>
                  <a:schemeClr val="tx1"/>
                </a:solidFill>
                <a:latin typeface="Myriad Pro Light"/>
                <a:cs typeface="Myriad Pro Light"/>
              </a:rPr>
              <a:t>Analista </a:t>
            </a:r>
          </a:p>
          <a:p>
            <a:r>
              <a:rPr lang="es-CL" sz="1400" b="1" kern="1400" dirty="0">
                <a:solidFill>
                  <a:schemeClr val="tx1"/>
                </a:solidFill>
                <a:latin typeface="Myriad Pro Light"/>
                <a:cs typeface="Myriad Pro Light"/>
              </a:rPr>
              <a:t>Programador</a:t>
            </a:r>
          </a:p>
        </p:txBody>
      </p:sp>
      <p:pic>
        <p:nvPicPr>
          <p:cNvPr id="10" name="Imagen 9" descr="1.png">
            <a:extLst>
              <a:ext uri="{FF2B5EF4-FFF2-40B4-BE49-F238E27FC236}">
                <a16:creationId xmlns:a16="http://schemas.microsoft.com/office/drawing/2014/main" id="{394DC4AC-2225-4B87-8B6F-2CB01E95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47" y="1332361"/>
            <a:ext cx="1270076" cy="342346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54F809C5-6F3D-49D4-8188-666826AC40A1}"/>
              </a:ext>
            </a:extLst>
          </p:cNvPr>
          <p:cNvCxnSpPr/>
          <p:nvPr userDrawn="1"/>
        </p:nvCxnSpPr>
        <p:spPr>
          <a:xfrm>
            <a:off x="615294" y="1077855"/>
            <a:ext cx="1576383" cy="0"/>
          </a:xfrm>
          <a:prstGeom prst="line">
            <a:avLst/>
          </a:prstGeom>
          <a:ln w="9525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90417CCB-4A71-4813-948E-7D03CBF30D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871" y="6477000"/>
            <a:ext cx="927311" cy="24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36281"/>
      </p:ext>
    </p:extLst>
  </p:cSld>
  <p:clrMapOvr>
    <a:masterClrMapping/>
  </p:clrMapOvr>
  <p:transition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1A23-496D-4DF5-A9CE-B3840BE8A32B}" type="datetimeFigureOut">
              <a:rPr lang="es-CL" smtClean="0"/>
              <a:t>27-07-2020</a:t>
            </a:fld>
            <a:endParaRPr lang="es-C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87C2-B0B4-4ED6-A7F1-56B4AD7DB75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7210619"/>
      </p:ext>
    </p:extLst>
  </p:cSld>
  <p:clrMapOvr>
    <a:masterClrMapping/>
  </p:clrMapOvr>
  <p:transition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1A23-496D-4DF5-A9CE-B3840BE8A32B}" type="datetimeFigureOut">
              <a:rPr lang="es-CL" smtClean="0"/>
              <a:t>27-07-2020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87C2-B0B4-4ED6-A7F1-56B4AD7DB75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77546621"/>
      </p:ext>
    </p:extLst>
  </p:cSld>
  <p:clrMapOvr>
    <a:masterClrMapping/>
  </p:clrMapOvr>
  <p:transition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1A23-496D-4DF5-A9CE-B3840BE8A32B}" type="datetimeFigureOut">
              <a:rPr lang="es-CL" smtClean="0"/>
              <a:t>27-07-2020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87C2-B0B4-4ED6-A7F1-56B4AD7DB75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2872716"/>
      </p:ext>
    </p:extLst>
  </p:cSld>
  <p:clrMapOvr>
    <a:masterClrMapping/>
  </p:clrMapOvr>
  <p:transition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1A23-496D-4DF5-A9CE-B3840BE8A32B}" type="datetimeFigureOut">
              <a:rPr lang="es-CL" smtClean="0"/>
              <a:t>27-07-2020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87C2-B0B4-4ED6-A7F1-56B4AD7DB75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90445249"/>
      </p:ext>
    </p:extLst>
  </p:cSld>
  <p:clrMapOvr>
    <a:masterClrMapping/>
  </p:clrMapOvr>
  <p:transition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1A23-496D-4DF5-A9CE-B3840BE8A32B}" type="datetimeFigureOut">
              <a:rPr lang="es-CL" smtClean="0"/>
              <a:t>27-07-2020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87C2-B0B4-4ED6-A7F1-56B4AD7DB752}" type="slidenum">
              <a:rPr lang="es-CL" smtClean="0"/>
              <a:t>‹Nº›</a:t>
            </a:fld>
            <a:endParaRPr lang="es-C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1716594"/>
      </p:ext>
    </p:extLst>
  </p:cSld>
  <p:clrMapOvr>
    <a:masterClrMapping/>
  </p:clrMapOvr>
  <p:transition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1A23-496D-4DF5-A9CE-B3840BE8A32B}" type="datetimeFigureOut">
              <a:rPr lang="es-CL" smtClean="0"/>
              <a:t>27-07-2020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87C2-B0B4-4ED6-A7F1-56B4AD7DB75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4301288"/>
      </p:ext>
    </p:extLst>
  </p:cSld>
  <p:clrMapOvr>
    <a:masterClrMapping/>
  </p:clrMapOvr>
  <p:transition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1A23-496D-4DF5-A9CE-B3840BE8A32B}" type="datetimeFigureOut">
              <a:rPr lang="es-CL" smtClean="0"/>
              <a:t>27-07-2020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87C2-B0B4-4ED6-A7F1-56B4AD7DB75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7608957"/>
      </p:ext>
    </p:extLst>
  </p:cSld>
  <p:clrMapOvr>
    <a:masterClrMapping/>
  </p:clrMapOvr>
  <p:transition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1A23-496D-4DF5-A9CE-B3840BE8A32B}" type="datetimeFigureOut">
              <a:rPr lang="es-CL" smtClean="0"/>
              <a:t>27-07-2020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87C2-B0B4-4ED6-A7F1-56B4AD7DB75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52894797"/>
      </p:ext>
    </p:extLst>
  </p:cSld>
  <p:clrMapOvr>
    <a:masterClrMapping/>
  </p:clrMapOvr>
  <p:transition>
    <p:cover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1A23-496D-4DF5-A9CE-B3840BE8A32B}" type="datetimeFigureOut">
              <a:rPr lang="es-CL" smtClean="0"/>
              <a:t>27-07-2020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87C2-B0B4-4ED6-A7F1-56B4AD7DB75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93090221"/>
      </p:ext>
    </p:extLst>
  </p:cSld>
  <p:clrMapOvr>
    <a:masterClrMapping/>
  </p:clrMapOvr>
  <p:transition>
    <p:cover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1A23-496D-4DF5-A9CE-B3840BE8A32B}" type="datetimeFigureOut">
              <a:rPr lang="es-CL" smtClean="0"/>
              <a:t>27-07-2020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87C2-B0B4-4ED6-A7F1-56B4AD7DB75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9771379"/>
      </p:ext>
    </p:extLst>
  </p:cSld>
  <p:clrMapOvr>
    <a:masterClrMapping/>
  </p:clrMapOvr>
  <p:transition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800" y="295200"/>
            <a:ext cx="9404723" cy="766800"/>
          </a:xfrm>
        </p:spPr>
        <p:txBody>
          <a:bodyPr/>
          <a:lstStyle>
            <a:lvl1pPr>
              <a:defRPr b="1">
                <a:solidFill>
                  <a:srgbClr val="9CB8BE"/>
                </a:solidFill>
              </a:defRPr>
            </a:lvl1pPr>
          </a:lstStyle>
          <a:p>
            <a:r>
              <a:rPr lang="es-ES" dirty="0"/>
              <a:t>Text</a:t>
            </a:r>
            <a:endParaRPr lang="en-US" dirty="0"/>
          </a:p>
        </p:txBody>
      </p:sp>
      <p:sp>
        <p:nvSpPr>
          <p:cNvPr id="11" name="Marcador de fecha 10">
            <a:extLst>
              <a:ext uri="{FF2B5EF4-FFF2-40B4-BE49-F238E27FC236}">
                <a16:creationId xmlns:a16="http://schemas.microsoft.com/office/drawing/2014/main" id="{4F2E2428-4FE2-4601-86F2-B85E2AE96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1A23-496D-4DF5-A9CE-B3840BE8A32B}" type="datetimeFigureOut">
              <a:rPr lang="es-CL" smtClean="0"/>
              <a:t>27-07-2020</a:t>
            </a:fld>
            <a:endParaRPr lang="es-CL"/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42A81456-0ED6-403D-AF89-01BAD2943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05BCE609-9F99-48B3-92FD-F432617F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87C2-B0B4-4ED6-A7F1-56B4AD7DB752}" type="slidenum">
              <a:rPr lang="es-CL" smtClean="0"/>
              <a:t>‹Nº›</a:t>
            </a:fld>
            <a:endParaRPr lang="es-CL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B5E3F7C5-5680-41B8-9576-D7339577B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111" y="1814733"/>
            <a:ext cx="9404723" cy="4618966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C94F84-4BE4-49CF-B988-3B5D0C6AA4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871" y="6477000"/>
            <a:ext cx="927311" cy="24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33795"/>
      </p:ext>
    </p:extLst>
  </p:cSld>
  <p:clrMapOvr>
    <a:masterClrMapping/>
  </p:clrMapOvr>
  <p:transition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i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1A23-496D-4DF5-A9CE-B3840BE8A32B}" type="datetimeFigureOut">
              <a:rPr lang="es-CL" smtClean="0"/>
              <a:t>27-07-2020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87C2-B0B4-4ED6-A7F1-56B4AD7DB752}" type="slidenum">
              <a:rPr lang="es-CL" smtClean="0"/>
              <a:t>‹Nº›</a:t>
            </a:fld>
            <a:endParaRPr lang="es-CL"/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6D0CE060-204A-4BAE-8B63-266CA48D81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88123" y="1105091"/>
            <a:ext cx="8358081" cy="666441"/>
          </a:xfrm>
        </p:spPr>
        <p:txBody>
          <a:bodyPr/>
          <a:lstStyle>
            <a:lvl1pPr>
              <a:defRPr/>
            </a:lvl1pPr>
          </a:lstStyle>
          <a:p>
            <a:r>
              <a:rPr lang="es-ES" dirty="0"/>
              <a:t>Sub-Text</a:t>
            </a:r>
            <a:endParaRPr lang="es-CL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19BC03B0-C1A5-4200-87B0-370D4B7E3F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977" y="1813736"/>
            <a:ext cx="9404723" cy="4618800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L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BB88B41D-D2D8-435F-B480-BCF4B88A24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977" y="295275"/>
            <a:ext cx="9404723" cy="768350"/>
          </a:xfrm>
        </p:spPr>
        <p:txBody>
          <a:bodyPr>
            <a:normAutofit/>
          </a:bodyPr>
          <a:lstStyle>
            <a:lvl1pPr marL="0" indent="0">
              <a:buNone/>
              <a:defRPr sz="4200" b="1">
                <a:solidFill>
                  <a:srgbClr val="9CB8BE"/>
                </a:solidFill>
              </a:defRPr>
            </a:lvl1pPr>
          </a:lstStyle>
          <a:p>
            <a:pPr lvl="0"/>
            <a:r>
              <a:rPr lang="es-ES" dirty="0"/>
              <a:t>Text</a:t>
            </a:r>
            <a:endParaRPr lang="es-CL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AD41AA5-47C0-4209-9813-47F372DF99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871" y="6477000"/>
            <a:ext cx="927311" cy="24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68125"/>
      </p:ext>
    </p:extLst>
  </p:cSld>
  <p:clrMapOvr>
    <a:masterClrMapping/>
  </p:clrMapOvr>
  <p:transition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subti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1A23-496D-4DF5-A9CE-B3840BE8A32B}" type="datetimeFigureOut">
              <a:rPr lang="es-CL" smtClean="0"/>
              <a:t>27-07-2020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87C2-B0B4-4ED6-A7F1-56B4AD7DB752}" type="slidenum">
              <a:rPr lang="es-CL" smtClean="0"/>
              <a:t>‹Nº›</a:t>
            </a:fld>
            <a:endParaRPr lang="es-CL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19BC03B0-C1A5-4200-87B0-370D4B7E3F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0978" y="1063416"/>
            <a:ext cx="3776278" cy="53691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" dirty="0"/>
              <a:t>Text</a:t>
            </a:r>
            <a:endParaRPr lang="es-CL" dirty="0"/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BB88B41D-D2D8-435F-B480-BCF4B88A24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977" y="295275"/>
            <a:ext cx="9404723" cy="768350"/>
          </a:xfrm>
        </p:spPr>
        <p:txBody>
          <a:bodyPr>
            <a:normAutofit/>
          </a:bodyPr>
          <a:lstStyle>
            <a:lvl1pPr marL="0" indent="0">
              <a:buNone/>
              <a:defRPr sz="4200" b="1">
                <a:solidFill>
                  <a:srgbClr val="9CB8BE"/>
                </a:solidFill>
              </a:defRPr>
            </a:lvl1pPr>
          </a:lstStyle>
          <a:p>
            <a:pPr lvl="0"/>
            <a:r>
              <a:rPr lang="es-ES" dirty="0"/>
              <a:t>Text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51565824"/>
      </p:ext>
    </p:extLst>
  </p:cSld>
  <p:clrMapOvr>
    <a:masterClrMapping/>
  </p:clrMapOvr>
  <p:transition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1A23-496D-4DF5-A9CE-B3840BE8A32B}" type="datetimeFigureOut">
              <a:rPr lang="es-CL" smtClean="0"/>
              <a:t>27-07-2020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87C2-B0B4-4ED6-A7F1-56B4AD7DB752}" type="slidenum">
              <a:rPr lang="es-CL" smtClean="0"/>
              <a:t>‹Nº›</a:t>
            </a:fld>
            <a:endParaRPr lang="es-CL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81DFF71-F136-4482-94DF-296B6BE90B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871" y="6477000"/>
            <a:ext cx="927311" cy="24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72345"/>
      </p:ext>
    </p:extLst>
  </p:cSld>
  <p:clrMapOvr>
    <a:masterClrMapping/>
  </p:clrMapOvr>
  <p:transition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1A23-496D-4DF5-A9CE-B3840BE8A32B}" type="datetimeFigureOut">
              <a:rPr lang="es-CL" smtClean="0"/>
              <a:t>27-07-2020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87C2-B0B4-4ED6-A7F1-56B4AD7DB75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61297959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1A23-496D-4DF5-A9CE-B3840BE8A32B}" type="datetimeFigureOut">
              <a:rPr lang="es-CL" smtClean="0"/>
              <a:t>27-07-2020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87C2-B0B4-4ED6-A7F1-56B4AD7DB75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20862129"/>
      </p:ext>
    </p:extLst>
  </p:cSld>
  <p:clrMapOvr>
    <a:masterClrMapping/>
  </p:clrMapOvr>
  <p:transition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1A23-496D-4DF5-A9CE-B3840BE8A32B}" type="datetimeFigureOut">
              <a:rPr lang="es-CL" smtClean="0"/>
              <a:t>27-07-2020</a:t>
            </a:fld>
            <a:endParaRPr lang="es-C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87C2-B0B4-4ED6-A7F1-56B4AD7DB75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80890246"/>
      </p:ext>
    </p:extLst>
  </p:cSld>
  <p:clrMapOvr>
    <a:masterClrMapping/>
  </p:clrMapOvr>
  <p:transition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1A23-496D-4DF5-A9CE-B3840BE8A32B}" type="datetimeFigureOut">
              <a:rPr lang="es-CL" smtClean="0"/>
              <a:t>27-07-2020</a:t>
            </a:fld>
            <a:endParaRPr lang="es-C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F87C2-B0B4-4ED6-A7F1-56B4AD7DB75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9323404"/>
      </p:ext>
    </p:extLst>
  </p:cSld>
  <p:clrMapOvr>
    <a:masterClrMapping/>
  </p:clrMapOvr>
  <p:transition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E11A23-496D-4DF5-A9CE-B3840BE8A32B}" type="datetimeFigureOut">
              <a:rPr lang="es-CL" smtClean="0"/>
              <a:t>27-07-2020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F87C2-B0B4-4ED6-A7F1-56B4AD7DB75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71281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33" r:id="rId3"/>
    <p:sldLayoutId id="2147483734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</p:sldLayoutIdLst>
  <p:transition>
    <p:cover/>
  </p:transition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slide" Target="slide28.xml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slide" Target="slide28.xml"/><Relationship Id="rId4" Type="http://schemas.openxmlformats.org/officeDocument/2006/relationships/slide" Target="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slide" Target="slide28.xml"/><Relationship Id="rId4" Type="http://schemas.openxmlformats.org/officeDocument/2006/relationships/slide" Target="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slide" Target="slide28.xml"/><Relationship Id="rId4" Type="http://schemas.openxmlformats.org/officeDocument/2006/relationships/slide" Target="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slide" Target="slide28.xml"/><Relationship Id="rId4" Type="http://schemas.openxmlformats.org/officeDocument/2006/relationships/slide" Target="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slide" Target="slide28.xml"/><Relationship Id="rId4" Type="http://schemas.openxmlformats.org/officeDocument/2006/relationships/slide" Target="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slide" Target="slide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slide" Target="slide28.xml"/><Relationship Id="rId4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slide" Target="slide28.xml"/><Relationship Id="rId4" Type="http://schemas.openxmlformats.org/officeDocument/2006/relationships/slide" Target="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slide" Target="slide28.xml"/><Relationship Id="rId4" Type="http://schemas.openxmlformats.org/officeDocument/2006/relationships/slide" Target="slide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slide" Target="slide28.xml"/><Relationship Id="rId4" Type="http://schemas.openxmlformats.org/officeDocument/2006/relationships/slide" Target="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slide" Target="slide28.xml"/><Relationship Id="rId5" Type="http://schemas.openxmlformats.org/officeDocument/2006/relationships/slide" Target="slide9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slide" Target="slide28.xml"/><Relationship Id="rId4" Type="http://schemas.openxmlformats.org/officeDocument/2006/relationships/slide" Target="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slide" Target="slide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microsoft.com/office/2007/relationships/hdphoto" Target="../media/hdphoto5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microsoft.com/office/2007/relationships/hdphoto" Target="../media/hdphoto4.wdp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F3D42-36CB-427F-8E12-7E3134AB3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2208" y="899886"/>
            <a:ext cx="7556104" cy="1857156"/>
          </a:xfrm>
        </p:spPr>
        <p:txBody>
          <a:bodyPr/>
          <a:lstStyle/>
          <a:p>
            <a:r>
              <a:rPr lang="es-ES" dirty="0"/>
              <a:t>Emprosa</a:t>
            </a:r>
            <a:endParaRPr lang="es-C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5EB8FE-72AE-4C34-BC8A-ACC2FB171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4951" y="3299671"/>
            <a:ext cx="6218872" cy="2331872"/>
          </a:xfrm>
        </p:spPr>
        <p:txBody>
          <a:bodyPr>
            <a:normAutofit/>
          </a:bodyPr>
          <a:lstStyle/>
          <a:p>
            <a:pPr marL="285750" indent="-285750">
              <a:buSzPct val="200000"/>
              <a:buFont typeface="Arial" panose="020B0604020202020204" pitchFamily="34" charset="0"/>
              <a:buChar char="•"/>
            </a:pPr>
            <a:r>
              <a:rPr lang="es-ES" dirty="0"/>
              <a:t>Integrantes: </a:t>
            </a:r>
            <a:r>
              <a:rPr lang="es-ES" sz="1200" dirty="0">
                <a:solidFill>
                  <a:srgbClr val="A6DEE2"/>
                </a:solidFill>
              </a:rPr>
              <a:t>Pablo Abaroa y </a:t>
            </a:r>
            <a:r>
              <a:rPr lang="es-ES" sz="1200" dirty="0" err="1">
                <a:solidFill>
                  <a:srgbClr val="A6DEE2"/>
                </a:solidFill>
              </a:rPr>
              <a:t>Sebastian</a:t>
            </a:r>
            <a:r>
              <a:rPr lang="es-ES" sz="1200" dirty="0">
                <a:solidFill>
                  <a:srgbClr val="A6DEE2"/>
                </a:solidFill>
              </a:rPr>
              <a:t> Vásquez</a:t>
            </a:r>
          </a:p>
          <a:p>
            <a:pPr marL="285750" indent="-285750">
              <a:buSzPct val="20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77CBD2"/>
                </a:solidFill>
              </a:rPr>
              <a:t>Carrera</a:t>
            </a:r>
            <a:r>
              <a:rPr lang="es-ES" dirty="0"/>
              <a:t>: </a:t>
            </a:r>
            <a:r>
              <a:rPr lang="es-ES" sz="1200" dirty="0">
                <a:solidFill>
                  <a:srgbClr val="A6DEE2"/>
                </a:solidFill>
              </a:rPr>
              <a:t>Analista Programador</a:t>
            </a:r>
          </a:p>
          <a:p>
            <a:pPr marL="285750" indent="-285750">
              <a:buSzPct val="200000"/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77CBD2"/>
                </a:solidFill>
              </a:rPr>
              <a:t>Asignatura: </a:t>
            </a:r>
            <a:r>
              <a:rPr lang="es-ES" sz="1200" dirty="0">
                <a:solidFill>
                  <a:srgbClr val="A6DEE2"/>
                </a:solidFill>
              </a:rPr>
              <a:t>Taller de Integración de Software</a:t>
            </a:r>
          </a:p>
          <a:p>
            <a:pPr marL="285750" indent="-285750">
              <a:buSzPct val="200000"/>
              <a:buFont typeface="Arial" panose="020B0604020202020204" pitchFamily="34" charset="0"/>
              <a:buChar char="•"/>
            </a:pPr>
            <a:r>
              <a:rPr lang="es-ES" dirty="0"/>
              <a:t>Profesor</a:t>
            </a:r>
            <a:r>
              <a:rPr lang="es-ES" sz="1200" dirty="0">
                <a:solidFill>
                  <a:srgbClr val="A6DEE2"/>
                </a:solidFill>
              </a:rPr>
              <a:t>: Leandro Lillo Machuca </a:t>
            </a:r>
          </a:p>
          <a:p>
            <a:pPr marL="285750" indent="-285750">
              <a:buSzPct val="200000"/>
              <a:buFont typeface="Arial" panose="020B0604020202020204" pitchFamily="34" charset="0"/>
              <a:buChar char="•"/>
            </a:pPr>
            <a:r>
              <a:rPr lang="es-ES" dirty="0"/>
              <a:t>Sección: </a:t>
            </a:r>
            <a:r>
              <a:rPr lang="es-ES" dirty="0">
                <a:solidFill>
                  <a:srgbClr val="A6DEE2"/>
                </a:solidFill>
              </a:rPr>
              <a:t>14</a:t>
            </a:r>
          </a:p>
          <a:p>
            <a:pPr marL="285750" indent="-285750">
              <a:buSzPct val="200000"/>
              <a:buFont typeface="Arial" panose="020B0604020202020204" pitchFamily="34" charset="0"/>
              <a:buChar char="•"/>
            </a:pPr>
            <a:r>
              <a:rPr lang="es-ES" dirty="0"/>
              <a:t>Fecha</a:t>
            </a:r>
            <a:r>
              <a:rPr lang="es-ES"/>
              <a:t>: </a:t>
            </a:r>
            <a:r>
              <a:rPr lang="es-ES">
                <a:solidFill>
                  <a:srgbClr val="A6DEE2"/>
                </a:solidFill>
              </a:rPr>
              <a:t>28-07-2020</a:t>
            </a:r>
            <a:endParaRPr lang="es-ES" dirty="0">
              <a:solidFill>
                <a:srgbClr val="A6DEE2"/>
              </a:solidFill>
            </a:endParaRPr>
          </a:p>
          <a:p>
            <a:endParaRPr lang="es-ES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366943645"/>
      </p:ext>
    </p:extLst>
  </p:cSld>
  <p:clrMapOvr>
    <a:masterClrMapping/>
  </p:clrMapOvr>
  <p:transition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350A8B-C1E8-43C2-B66C-04ECB9A4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b="1" u="sng" dirty="0"/>
              <a:t>Pantalla:</a:t>
            </a:r>
            <a:r>
              <a:rPr lang="es-ES" b="1" dirty="0"/>
              <a:t> </a:t>
            </a:r>
            <a:r>
              <a:rPr lang="es-ES" b="1" dirty="0" err="1"/>
              <a:t>Login</a:t>
            </a:r>
            <a:endParaRPr lang="es-ES" b="1" u="sng" dirty="0"/>
          </a:p>
          <a:p>
            <a:r>
              <a:rPr lang="es-ES" b="1" u="sng" dirty="0"/>
              <a:t>Usuario:</a:t>
            </a:r>
            <a:r>
              <a:rPr lang="es-ES" b="1" dirty="0"/>
              <a:t> Trabajador/Jefe de Producción</a:t>
            </a:r>
            <a:endParaRPr lang="es-CL" b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F1CE3C6-D379-4038-82D6-5871737282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Layouts</a:t>
            </a:r>
            <a:r>
              <a:rPr lang="es-ES" dirty="0"/>
              <a:t>: </a:t>
            </a:r>
            <a:r>
              <a:rPr lang="es-ES" b="0" dirty="0"/>
              <a:t>Android</a:t>
            </a:r>
            <a:endParaRPr lang="es-CL" b="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84CA557D-2233-4C84-8E43-C023EBD94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0618" y="1356752"/>
            <a:ext cx="2490163" cy="520597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795CDEE-5A69-4761-93D6-4AA728A8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867" y="1356752"/>
            <a:ext cx="2556311" cy="5205972"/>
          </a:xfrm>
          <a:prstGeom prst="rect">
            <a:avLst/>
          </a:prstGeom>
        </p:spPr>
      </p:pic>
      <p:sp>
        <p:nvSpPr>
          <p:cNvPr id="26" name="Botón de acción: ir hacia atrás o anterior 2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0B37C386-0D94-4BC9-A760-3B472A4526AF}"/>
              </a:ext>
            </a:extLst>
          </p:cNvPr>
          <p:cNvSpPr/>
          <p:nvPr/>
        </p:nvSpPr>
        <p:spPr>
          <a:xfrm>
            <a:off x="353612" y="5664185"/>
            <a:ext cx="831272" cy="768351"/>
          </a:xfrm>
          <a:prstGeom prst="actionButtonBackPrevio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Botón de acción: ir hacia delante o siguiente 27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5DAF40D-8C8C-4249-8AF9-0EBE5EC91936}"/>
              </a:ext>
            </a:extLst>
          </p:cNvPr>
          <p:cNvSpPr/>
          <p:nvPr/>
        </p:nvSpPr>
        <p:spPr>
          <a:xfrm>
            <a:off x="1470760" y="5664185"/>
            <a:ext cx="831273" cy="768351"/>
          </a:xfrm>
          <a:prstGeom prst="actionButtonForwardNex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1816043"/>
      </p:ext>
    </p:extLst>
  </p:cSld>
  <p:clrMapOvr>
    <a:masterClrMapping/>
  </p:clrMapOvr>
  <p:transition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350A8B-C1E8-43C2-B66C-04ECB9A4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b="1" u="sng" dirty="0"/>
              <a:t>Pantalla:</a:t>
            </a:r>
            <a:r>
              <a:rPr lang="es-ES" b="1" dirty="0"/>
              <a:t> Menú principal</a:t>
            </a:r>
            <a:endParaRPr lang="es-ES" b="1" u="sng" dirty="0"/>
          </a:p>
          <a:p>
            <a:r>
              <a:rPr lang="es-ES" b="1" u="sng" dirty="0"/>
              <a:t>Usuario:</a:t>
            </a:r>
            <a:r>
              <a:rPr lang="es-ES" b="1" dirty="0"/>
              <a:t> Trabajador</a:t>
            </a:r>
            <a:endParaRPr lang="es-CL" b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F1CE3C6-D379-4038-82D6-5871737282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Layouts</a:t>
            </a:r>
            <a:r>
              <a:rPr lang="es-ES" dirty="0"/>
              <a:t>: </a:t>
            </a:r>
            <a:r>
              <a:rPr lang="es-ES" b="0" dirty="0"/>
              <a:t>Android</a:t>
            </a:r>
            <a:endParaRPr lang="es-CL" b="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49A7DDE-B4F2-4244-9690-418B385E7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866" y="1356754"/>
            <a:ext cx="2556311" cy="520597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594ECE5-6205-42EC-8C89-8DE537224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0618" y="1356752"/>
            <a:ext cx="2490163" cy="5205972"/>
          </a:xfrm>
          <a:prstGeom prst="rect">
            <a:avLst/>
          </a:prstGeom>
        </p:spPr>
      </p:pic>
      <p:sp>
        <p:nvSpPr>
          <p:cNvPr id="17" name="Botón de acción: ir hacia atrás o anterior 1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063DB7D0-0F78-4527-8AFE-3C3A3738FCD5}"/>
              </a:ext>
            </a:extLst>
          </p:cNvPr>
          <p:cNvSpPr/>
          <p:nvPr/>
        </p:nvSpPr>
        <p:spPr>
          <a:xfrm>
            <a:off x="353612" y="5664185"/>
            <a:ext cx="831272" cy="768351"/>
          </a:xfrm>
          <a:prstGeom prst="actionButtonBackPrevio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Botón de acción: ir hacia delante o siguiente 1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FA209455-E607-4B7D-BA0F-2DD891B17823}"/>
              </a:ext>
            </a:extLst>
          </p:cNvPr>
          <p:cNvSpPr/>
          <p:nvPr/>
        </p:nvSpPr>
        <p:spPr>
          <a:xfrm>
            <a:off x="1470760" y="5664185"/>
            <a:ext cx="831273" cy="768351"/>
          </a:xfrm>
          <a:prstGeom prst="actionButtonForwardNex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0874807"/>
      </p:ext>
    </p:extLst>
  </p:cSld>
  <p:clrMapOvr>
    <a:masterClrMapping/>
  </p:clrMapOvr>
  <p:transition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350A8B-C1E8-43C2-B66C-04ECB9A4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b="1" u="sng" dirty="0"/>
              <a:t>Pantalla:</a:t>
            </a:r>
            <a:r>
              <a:rPr lang="es-ES" b="1" dirty="0"/>
              <a:t> Lista de baldes sembrados</a:t>
            </a:r>
            <a:endParaRPr lang="es-ES" b="1" u="sng" dirty="0"/>
          </a:p>
          <a:p>
            <a:r>
              <a:rPr lang="es-ES" b="1" u="sng" dirty="0"/>
              <a:t>Usuario:</a:t>
            </a:r>
            <a:r>
              <a:rPr lang="es-ES" b="1" dirty="0"/>
              <a:t> Trabajador</a:t>
            </a:r>
            <a:endParaRPr lang="es-CL" b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F1CE3C6-D379-4038-82D6-5871737282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Layouts</a:t>
            </a:r>
            <a:r>
              <a:rPr lang="es-ES" dirty="0"/>
              <a:t>: </a:t>
            </a:r>
            <a:r>
              <a:rPr lang="es-ES" b="0" dirty="0"/>
              <a:t>Android</a:t>
            </a:r>
            <a:endParaRPr lang="es-CL" b="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55B5E6E-F9EF-4820-AE3C-1F1298E7C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866" y="1356753"/>
            <a:ext cx="2556311" cy="520597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7736DA6-7FF4-455B-AD30-91CCFDF0A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0618" y="1356752"/>
            <a:ext cx="2490163" cy="5205972"/>
          </a:xfrm>
          <a:prstGeom prst="rect">
            <a:avLst/>
          </a:prstGeom>
        </p:spPr>
      </p:pic>
      <p:sp>
        <p:nvSpPr>
          <p:cNvPr id="17" name="Botón de acción: ir hacia atrás o anterior 1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03A8904-9D6F-42E7-B332-1DB39AE89576}"/>
              </a:ext>
            </a:extLst>
          </p:cNvPr>
          <p:cNvSpPr/>
          <p:nvPr/>
        </p:nvSpPr>
        <p:spPr>
          <a:xfrm>
            <a:off x="353612" y="5664185"/>
            <a:ext cx="831272" cy="768351"/>
          </a:xfrm>
          <a:prstGeom prst="actionButtonBackPrevio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Botón de acción: ir hacia delante o siguiente 1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E7B682F2-C315-4A29-97DE-6659F0B15B8B}"/>
              </a:ext>
            </a:extLst>
          </p:cNvPr>
          <p:cNvSpPr/>
          <p:nvPr/>
        </p:nvSpPr>
        <p:spPr>
          <a:xfrm>
            <a:off x="1470760" y="5664185"/>
            <a:ext cx="831273" cy="768351"/>
          </a:xfrm>
          <a:prstGeom prst="actionButtonForwardNex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12167766"/>
      </p:ext>
    </p:extLst>
  </p:cSld>
  <p:clrMapOvr>
    <a:masterClrMapping/>
  </p:clrMapOvr>
  <p:transition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350A8B-C1E8-43C2-B66C-04ECB9A4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b="1" u="sng" dirty="0"/>
              <a:t>Pantalla:</a:t>
            </a:r>
            <a:r>
              <a:rPr lang="es-ES" b="1" dirty="0"/>
              <a:t> Escanear balde a sembrar</a:t>
            </a:r>
            <a:endParaRPr lang="es-ES" b="1" u="sng" dirty="0"/>
          </a:p>
          <a:p>
            <a:r>
              <a:rPr lang="es-ES" b="1" u="sng" dirty="0"/>
              <a:t>Usuario:</a:t>
            </a:r>
            <a:r>
              <a:rPr lang="es-ES" b="1" dirty="0"/>
              <a:t> Trabajador</a:t>
            </a:r>
            <a:endParaRPr lang="es-CL" b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F1CE3C6-D379-4038-82D6-5871737282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Layouts</a:t>
            </a:r>
            <a:r>
              <a:rPr lang="es-ES" dirty="0"/>
              <a:t>: </a:t>
            </a:r>
            <a:r>
              <a:rPr lang="es-ES" b="0" dirty="0"/>
              <a:t>Android</a:t>
            </a:r>
            <a:endParaRPr lang="es-CL" b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F3415F-344C-41AF-96D4-19D69054A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0618" y="1356752"/>
            <a:ext cx="2490163" cy="520597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D26E042-6517-4D4C-8330-EA60611B6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867" y="1356753"/>
            <a:ext cx="2556311" cy="5205970"/>
          </a:xfrm>
          <a:prstGeom prst="rect">
            <a:avLst/>
          </a:prstGeom>
        </p:spPr>
      </p:pic>
      <p:sp>
        <p:nvSpPr>
          <p:cNvPr id="11" name="Botón de acción: ir hacia atrás o anterior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83D35D0-F048-4B73-B15B-70B0DFB79E82}"/>
              </a:ext>
            </a:extLst>
          </p:cNvPr>
          <p:cNvSpPr/>
          <p:nvPr/>
        </p:nvSpPr>
        <p:spPr>
          <a:xfrm>
            <a:off x="353612" y="5664185"/>
            <a:ext cx="831272" cy="768351"/>
          </a:xfrm>
          <a:prstGeom prst="actionButtonBackPrevio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Botón de acción: ir hacia delante o siguiente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53BE1D4-8618-4ADE-8447-F98D1501A672}"/>
              </a:ext>
            </a:extLst>
          </p:cNvPr>
          <p:cNvSpPr/>
          <p:nvPr/>
        </p:nvSpPr>
        <p:spPr>
          <a:xfrm>
            <a:off x="1470760" y="5664185"/>
            <a:ext cx="831273" cy="768351"/>
          </a:xfrm>
          <a:prstGeom prst="actionButtonForwardNex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91787097"/>
      </p:ext>
    </p:extLst>
  </p:cSld>
  <p:clrMapOvr>
    <a:masterClrMapping/>
  </p:clrMapOvr>
  <p:transition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350A8B-C1E8-43C2-B66C-04ECB9A4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b="1" u="sng" dirty="0"/>
              <a:t>Pantalla:</a:t>
            </a:r>
            <a:r>
              <a:rPr lang="es-ES" b="1" dirty="0"/>
              <a:t> Lista de baldes a cosechar</a:t>
            </a:r>
            <a:endParaRPr lang="es-ES" b="1" u="sng" dirty="0"/>
          </a:p>
          <a:p>
            <a:r>
              <a:rPr lang="es-ES" b="1" u="sng" dirty="0"/>
              <a:t>Usuario:</a:t>
            </a:r>
            <a:r>
              <a:rPr lang="es-ES" b="1" dirty="0"/>
              <a:t> Trabajador</a:t>
            </a:r>
            <a:endParaRPr lang="es-CL" b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F1CE3C6-D379-4038-82D6-5871737282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Layouts</a:t>
            </a:r>
            <a:r>
              <a:rPr lang="es-ES" dirty="0"/>
              <a:t>: </a:t>
            </a:r>
            <a:r>
              <a:rPr lang="es-ES" b="0" dirty="0"/>
              <a:t>Android</a:t>
            </a:r>
            <a:endParaRPr lang="es-CL" b="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C4A5C8C-E9E0-422C-937D-1E39962A4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0618" y="1356752"/>
            <a:ext cx="2490163" cy="520597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7C4AEA4-AABB-418C-B0DC-3493915D6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867" y="1356753"/>
            <a:ext cx="2556311" cy="5205970"/>
          </a:xfrm>
          <a:prstGeom prst="rect">
            <a:avLst/>
          </a:prstGeom>
        </p:spPr>
      </p:pic>
      <p:sp>
        <p:nvSpPr>
          <p:cNvPr id="17" name="Botón de acción: ir hacia atrás o anterior 16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258CF2AE-38A7-4DF9-AF10-1624F4EDE1D9}"/>
              </a:ext>
            </a:extLst>
          </p:cNvPr>
          <p:cNvSpPr/>
          <p:nvPr/>
        </p:nvSpPr>
        <p:spPr>
          <a:xfrm>
            <a:off x="353612" y="5664185"/>
            <a:ext cx="831272" cy="768351"/>
          </a:xfrm>
          <a:prstGeom prst="actionButtonBackPrevio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Botón de acción: ir hacia delante o siguiente 1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BF93644B-E7A1-4D8B-8DBD-71C26AAB1B4B}"/>
              </a:ext>
            </a:extLst>
          </p:cNvPr>
          <p:cNvSpPr/>
          <p:nvPr/>
        </p:nvSpPr>
        <p:spPr>
          <a:xfrm>
            <a:off x="1470760" y="5664185"/>
            <a:ext cx="831273" cy="768351"/>
          </a:xfrm>
          <a:prstGeom prst="actionButtonForwardNex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89859677"/>
      </p:ext>
    </p:extLst>
  </p:cSld>
  <p:clrMapOvr>
    <a:masterClrMapping/>
  </p:clrMapOvr>
  <p:transition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350A8B-C1E8-43C2-B66C-04ECB9A4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b="1" u="sng" dirty="0"/>
              <a:t>Pantalla:</a:t>
            </a:r>
            <a:r>
              <a:rPr lang="es-ES" b="1" dirty="0"/>
              <a:t> Escanear balde a cosechar</a:t>
            </a:r>
            <a:endParaRPr lang="es-ES" b="1" u="sng" dirty="0"/>
          </a:p>
          <a:p>
            <a:r>
              <a:rPr lang="es-ES" b="1" u="sng" dirty="0"/>
              <a:t>Usuario:</a:t>
            </a:r>
            <a:r>
              <a:rPr lang="es-ES" b="1" dirty="0"/>
              <a:t> Trabajador</a:t>
            </a:r>
            <a:endParaRPr lang="es-CL" b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F1CE3C6-D379-4038-82D6-5871737282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Layouts</a:t>
            </a:r>
            <a:r>
              <a:rPr lang="es-ES" dirty="0"/>
              <a:t>: </a:t>
            </a:r>
            <a:r>
              <a:rPr lang="es-ES" b="0" dirty="0"/>
              <a:t>Android</a:t>
            </a:r>
            <a:endParaRPr lang="es-CL" b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B13542-263E-47BD-8058-9C40DE4FE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0618" y="1356752"/>
            <a:ext cx="2490163" cy="520597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BFD7A59-5D5B-4241-BBAD-B7C27069C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867" y="1356753"/>
            <a:ext cx="2556311" cy="5205970"/>
          </a:xfrm>
          <a:prstGeom prst="rect">
            <a:avLst/>
          </a:prstGeom>
        </p:spPr>
      </p:pic>
      <p:sp>
        <p:nvSpPr>
          <p:cNvPr id="11" name="Botón de acción: ir hacia atrás o anterior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9E88D15-1F5D-470E-9FA0-B4201DC62A35}"/>
              </a:ext>
            </a:extLst>
          </p:cNvPr>
          <p:cNvSpPr/>
          <p:nvPr/>
        </p:nvSpPr>
        <p:spPr>
          <a:xfrm>
            <a:off x="353612" y="5664185"/>
            <a:ext cx="831272" cy="768351"/>
          </a:xfrm>
          <a:prstGeom prst="actionButtonBackPrevio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Botón de acción: ir hacia delante o siguiente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1D70C07E-DC99-4D40-8519-BD1BAFDFB805}"/>
              </a:ext>
            </a:extLst>
          </p:cNvPr>
          <p:cNvSpPr/>
          <p:nvPr/>
        </p:nvSpPr>
        <p:spPr>
          <a:xfrm>
            <a:off x="1470760" y="5664185"/>
            <a:ext cx="831273" cy="768351"/>
          </a:xfrm>
          <a:prstGeom prst="actionButtonForwardNex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29864763"/>
      </p:ext>
    </p:extLst>
  </p:cSld>
  <p:clrMapOvr>
    <a:masterClrMapping/>
  </p:clrMapOvr>
  <p:transition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350A8B-C1E8-43C2-B66C-04ECB9A4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b="1" u="sng" dirty="0"/>
              <a:t>Pantalla:</a:t>
            </a:r>
            <a:r>
              <a:rPr lang="es-ES" b="1" dirty="0"/>
              <a:t> Menú Principal</a:t>
            </a:r>
            <a:endParaRPr lang="es-ES" b="1" u="sng" dirty="0"/>
          </a:p>
          <a:p>
            <a:r>
              <a:rPr lang="es-ES" b="1" u="sng" dirty="0"/>
              <a:t>Usuario:</a:t>
            </a:r>
            <a:r>
              <a:rPr lang="es-ES" b="1" dirty="0"/>
              <a:t> Jefe de Producción</a:t>
            </a:r>
            <a:endParaRPr lang="es-CL" b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F1CE3C6-D379-4038-82D6-5871737282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Layouts</a:t>
            </a:r>
            <a:r>
              <a:rPr lang="es-ES" dirty="0"/>
              <a:t>: </a:t>
            </a:r>
            <a:r>
              <a:rPr lang="es-ES" b="0" dirty="0"/>
              <a:t>Android</a:t>
            </a:r>
            <a:endParaRPr lang="es-CL" b="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F512738-209F-4ACD-B6E2-1491521D4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867" y="1356751"/>
            <a:ext cx="2556311" cy="5205970"/>
          </a:xfrm>
          <a:prstGeom prst="rect">
            <a:avLst/>
          </a:prstGeom>
        </p:spPr>
      </p:pic>
      <p:sp>
        <p:nvSpPr>
          <p:cNvPr id="13" name="Botón de acción: ir hacia atrás o anterior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2D58B299-D64E-4CCF-A7A8-AAA20E1DD9FB}"/>
              </a:ext>
            </a:extLst>
          </p:cNvPr>
          <p:cNvSpPr/>
          <p:nvPr/>
        </p:nvSpPr>
        <p:spPr>
          <a:xfrm>
            <a:off x="353612" y="5664185"/>
            <a:ext cx="831272" cy="768351"/>
          </a:xfrm>
          <a:prstGeom prst="actionButtonBackPrevio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Botón de acción: ir hacia delante o siguiente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54B14C2-2542-4B07-8771-BC9502C36920}"/>
              </a:ext>
            </a:extLst>
          </p:cNvPr>
          <p:cNvSpPr/>
          <p:nvPr/>
        </p:nvSpPr>
        <p:spPr>
          <a:xfrm>
            <a:off x="1470760" y="5664185"/>
            <a:ext cx="831273" cy="768351"/>
          </a:xfrm>
          <a:prstGeom prst="actionButtonForwardNex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AC32BEE-7263-4E02-951C-FE1142E361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6183" y="1368386"/>
            <a:ext cx="2479033" cy="518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52076"/>
      </p:ext>
    </p:extLst>
  </p:cSld>
  <p:clrMapOvr>
    <a:masterClrMapping/>
  </p:clrMapOvr>
  <p:transition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350A8B-C1E8-43C2-B66C-04ECB9A4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b="1" u="sng" dirty="0"/>
              <a:t>Pantalla:</a:t>
            </a:r>
            <a:r>
              <a:rPr lang="es-ES" b="1" dirty="0"/>
              <a:t> Administrar trabajadores</a:t>
            </a:r>
            <a:endParaRPr lang="es-ES" b="1" u="sng" dirty="0"/>
          </a:p>
          <a:p>
            <a:r>
              <a:rPr lang="es-ES" b="1" u="sng" dirty="0"/>
              <a:t>Usuario:</a:t>
            </a:r>
            <a:r>
              <a:rPr lang="es-ES" b="1" dirty="0"/>
              <a:t> Jefe de Producción</a:t>
            </a:r>
            <a:endParaRPr lang="es-CL" b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F1CE3C6-D379-4038-82D6-5871737282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Layouts</a:t>
            </a:r>
            <a:r>
              <a:rPr lang="es-ES" dirty="0"/>
              <a:t>: </a:t>
            </a:r>
            <a:r>
              <a:rPr lang="es-ES" b="0" dirty="0"/>
              <a:t>Android</a:t>
            </a:r>
            <a:endParaRPr lang="es-CL" b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E5731F-066C-4442-94C2-6279169A2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0618" y="1356752"/>
            <a:ext cx="2490163" cy="520597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02EDDED-BE50-4404-8AE1-7B93CA3CC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867" y="1356753"/>
            <a:ext cx="2556311" cy="5205970"/>
          </a:xfrm>
          <a:prstGeom prst="rect">
            <a:avLst/>
          </a:prstGeom>
        </p:spPr>
      </p:pic>
      <p:sp>
        <p:nvSpPr>
          <p:cNvPr id="11" name="Botón de acción: ir hacia atrás o anterior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89684C2-F975-4E21-B85C-FD23C675F4BB}"/>
              </a:ext>
            </a:extLst>
          </p:cNvPr>
          <p:cNvSpPr/>
          <p:nvPr/>
        </p:nvSpPr>
        <p:spPr>
          <a:xfrm>
            <a:off x="353612" y="5664185"/>
            <a:ext cx="831272" cy="768351"/>
          </a:xfrm>
          <a:prstGeom prst="actionButtonBackPrevio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Botón de acción: ir hacia delante o siguiente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EF89454-047F-4F57-89B8-199D7308EB59}"/>
              </a:ext>
            </a:extLst>
          </p:cNvPr>
          <p:cNvSpPr/>
          <p:nvPr/>
        </p:nvSpPr>
        <p:spPr>
          <a:xfrm>
            <a:off x="1470760" y="5664185"/>
            <a:ext cx="831273" cy="768351"/>
          </a:xfrm>
          <a:prstGeom prst="actionButtonForwardNex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26590783"/>
      </p:ext>
    </p:extLst>
  </p:cSld>
  <p:clrMapOvr>
    <a:masterClrMapping/>
  </p:clrMapOvr>
  <p:transition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350A8B-C1E8-43C2-B66C-04ECB9A4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b="1" u="sng" dirty="0"/>
              <a:t>Pantalla:</a:t>
            </a:r>
            <a:r>
              <a:rPr lang="es-ES" b="1" dirty="0"/>
              <a:t> Producción trabajador</a:t>
            </a:r>
            <a:endParaRPr lang="es-ES" b="1" u="sng" dirty="0"/>
          </a:p>
          <a:p>
            <a:r>
              <a:rPr lang="es-ES" b="1" u="sng" dirty="0"/>
              <a:t>Usuario:</a:t>
            </a:r>
            <a:r>
              <a:rPr lang="es-ES" b="1" dirty="0"/>
              <a:t> Jefe de Producción</a:t>
            </a:r>
            <a:endParaRPr lang="es-CL" b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F1CE3C6-D379-4038-82D6-5871737282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Layouts</a:t>
            </a:r>
            <a:r>
              <a:rPr lang="es-ES" dirty="0"/>
              <a:t>: </a:t>
            </a:r>
            <a:r>
              <a:rPr lang="es-ES" b="0" dirty="0"/>
              <a:t>Android</a:t>
            </a:r>
            <a:endParaRPr lang="es-CL" b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8BE5FD2-18B1-49A5-9B59-A3A8350CB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0618" y="1356752"/>
            <a:ext cx="2490163" cy="520597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EA9F92-1F7B-409D-B4DE-6FA383C4A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867" y="1356753"/>
            <a:ext cx="2556311" cy="5205970"/>
          </a:xfrm>
          <a:prstGeom prst="rect">
            <a:avLst/>
          </a:prstGeom>
        </p:spPr>
      </p:pic>
      <p:sp>
        <p:nvSpPr>
          <p:cNvPr id="11" name="Botón de acción: ir hacia atrás o anterior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100CB3D3-9B32-4396-8686-C50A551B02CE}"/>
              </a:ext>
            </a:extLst>
          </p:cNvPr>
          <p:cNvSpPr/>
          <p:nvPr/>
        </p:nvSpPr>
        <p:spPr>
          <a:xfrm>
            <a:off x="353612" y="5664185"/>
            <a:ext cx="831272" cy="768351"/>
          </a:xfrm>
          <a:prstGeom prst="actionButtonBackPrevio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Botón de acción: ir hacia delante o siguiente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94F93F41-8C99-4540-8558-6AB4254DDA05}"/>
              </a:ext>
            </a:extLst>
          </p:cNvPr>
          <p:cNvSpPr/>
          <p:nvPr/>
        </p:nvSpPr>
        <p:spPr>
          <a:xfrm>
            <a:off x="1470760" y="5664185"/>
            <a:ext cx="831273" cy="768351"/>
          </a:xfrm>
          <a:prstGeom prst="actionButtonForwardNex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57509724"/>
      </p:ext>
    </p:extLst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350A8B-C1E8-43C2-B66C-04ECB9A4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b="1" u="sng" dirty="0"/>
              <a:t>Pantalla:</a:t>
            </a:r>
            <a:r>
              <a:rPr lang="es-ES" b="1" dirty="0"/>
              <a:t> Administrar setas</a:t>
            </a:r>
            <a:endParaRPr lang="es-ES" b="1" u="sng" dirty="0"/>
          </a:p>
          <a:p>
            <a:r>
              <a:rPr lang="es-ES" b="1" u="sng" dirty="0"/>
              <a:t>Usuario:</a:t>
            </a:r>
            <a:r>
              <a:rPr lang="es-ES" b="1" dirty="0"/>
              <a:t> Jefe de Producción</a:t>
            </a:r>
            <a:endParaRPr lang="es-CL" b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F1CE3C6-D379-4038-82D6-5871737282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Layouts</a:t>
            </a:r>
            <a:r>
              <a:rPr lang="es-ES" dirty="0"/>
              <a:t>: </a:t>
            </a:r>
            <a:r>
              <a:rPr lang="es-ES" b="0" dirty="0"/>
              <a:t>Android</a:t>
            </a:r>
            <a:endParaRPr lang="es-CL" b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C5DF98B-FE6B-4EA7-8DBF-D32C57C9B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0618" y="1356752"/>
            <a:ext cx="2490163" cy="520597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00E2EB5-CFE9-4CA3-936D-F0CBA2332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867" y="1356753"/>
            <a:ext cx="2556311" cy="5205970"/>
          </a:xfrm>
          <a:prstGeom prst="rect">
            <a:avLst/>
          </a:prstGeom>
        </p:spPr>
      </p:pic>
      <p:sp>
        <p:nvSpPr>
          <p:cNvPr id="11" name="Botón de acción: ir hacia atrás o anterior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FB260A93-39DD-4F3D-BDAB-18E6AF6A139B}"/>
              </a:ext>
            </a:extLst>
          </p:cNvPr>
          <p:cNvSpPr/>
          <p:nvPr/>
        </p:nvSpPr>
        <p:spPr>
          <a:xfrm>
            <a:off x="353612" y="5664185"/>
            <a:ext cx="831272" cy="768351"/>
          </a:xfrm>
          <a:prstGeom prst="actionButtonBackPrevio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Botón de acción: ir hacia delante o siguiente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B8AC14E-3452-4785-A934-9293817D532E}"/>
              </a:ext>
            </a:extLst>
          </p:cNvPr>
          <p:cNvSpPr/>
          <p:nvPr/>
        </p:nvSpPr>
        <p:spPr>
          <a:xfrm>
            <a:off x="1470760" y="5664185"/>
            <a:ext cx="831273" cy="768351"/>
          </a:xfrm>
          <a:prstGeom prst="actionButtonForwardNex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69782912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45964E-F481-449D-ABBE-0A27908AF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E215A7C-3A8A-4952-AEC6-020639E848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Recopilación, análisis y gestión de requerimientos.</a:t>
            </a:r>
          </a:p>
          <a:p>
            <a:r>
              <a:rPr lang="es-ES" dirty="0"/>
              <a:t>Desarrollo del proyecto.</a:t>
            </a:r>
          </a:p>
          <a:p>
            <a:r>
              <a:rPr lang="es-ES" dirty="0"/>
              <a:t>Estructura del Proyecto.</a:t>
            </a:r>
          </a:p>
          <a:p>
            <a:r>
              <a:rPr lang="es-ES" dirty="0"/>
              <a:t>Conclusión.</a:t>
            </a:r>
          </a:p>
          <a:p>
            <a:r>
              <a:rPr lang="es-ES" dirty="0"/>
              <a:t>Bibliografía.</a:t>
            </a:r>
            <a:endParaRPr lang="es-CL" dirty="0"/>
          </a:p>
          <a:p>
            <a:pPr marL="0" indent="0">
              <a:buNone/>
            </a:pP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30143159"/>
      </p:ext>
    </p:extLst>
  </p:cSld>
  <p:clrMapOvr>
    <a:masterClrMapping/>
  </p:clrMapOvr>
  <p:transition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350A8B-C1E8-43C2-B66C-04ECB9A4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b="1" u="sng" dirty="0"/>
              <a:t>Pantalla:</a:t>
            </a:r>
            <a:r>
              <a:rPr lang="es-ES" b="1" dirty="0"/>
              <a:t> Lista de baldes a inspeccionar</a:t>
            </a:r>
            <a:endParaRPr lang="es-ES" b="1" u="sng" dirty="0"/>
          </a:p>
          <a:p>
            <a:r>
              <a:rPr lang="es-ES" b="1" u="sng" dirty="0"/>
              <a:t>Usuario:</a:t>
            </a:r>
            <a:r>
              <a:rPr lang="es-ES" b="1" dirty="0"/>
              <a:t> Jefe de Producción</a:t>
            </a:r>
            <a:endParaRPr lang="es-CL" b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F1CE3C6-D379-4038-82D6-5871737282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Layouts</a:t>
            </a:r>
            <a:r>
              <a:rPr lang="es-ES" dirty="0"/>
              <a:t>: </a:t>
            </a:r>
            <a:r>
              <a:rPr lang="es-ES" b="0" dirty="0"/>
              <a:t>Android</a:t>
            </a:r>
            <a:endParaRPr lang="es-CL" b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FD99CA1-17A6-4257-AD52-1F59E7EEA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0618" y="1356752"/>
            <a:ext cx="2490163" cy="520597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F218C98-66CD-42C2-BDAC-F5EAF0A94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867" y="1356753"/>
            <a:ext cx="2556311" cy="5205970"/>
          </a:xfrm>
          <a:prstGeom prst="rect">
            <a:avLst/>
          </a:prstGeom>
        </p:spPr>
      </p:pic>
      <p:sp>
        <p:nvSpPr>
          <p:cNvPr id="11" name="Botón de acción: ir hacia atrás o anterior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A7E39DF-722E-4C06-A0EF-69BC6A69B319}"/>
              </a:ext>
            </a:extLst>
          </p:cNvPr>
          <p:cNvSpPr/>
          <p:nvPr/>
        </p:nvSpPr>
        <p:spPr>
          <a:xfrm>
            <a:off x="353612" y="5664185"/>
            <a:ext cx="831272" cy="768351"/>
          </a:xfrm>
          <a:prstGeom prst="actionButtonBackPrevio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Botón de acción: ir hacia delante o siguiente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62E535B4-1D4C-4D83-A836-D3BC2E1CB7A0}"/>
              </a:ext>
            </a:extLst>
          </p:cNvPr>
          <p:cNvSpPr/>
          <p:nvPr/>
        </p:nvSpPr>
        <p:spPr>
          <a:xfrm>
            <a:off x="1470760" y="5664185"/>
            <a:ext cx="831273" cy="768351"/>
          </a:xfrm>
          <a:prstGeom prst="actionButtonForwardNex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6963251"/>
      </p:ext>
    </p:extLst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350A8B-C1E8-43C2-B66C-04ECB9A4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b="1" u="sng" dirty="0"/>
              <a:t>Pantalla:</a:t>
            </a:r>
            <a:r>
              <a:rPr lang="es-ES" b="1" dirty="0"/>
              <a:t> Escanear balde a inspeccionar</a:t>
            </a:r>
            <a:endParaRPr lang="es-ES" b="1" u="sng" dirty="0"/>
          </a:p>
          <a:p>
            <a:r>
              <a:rPr lang="es-ES" b="1" u="sng" dirty="0"/>
              <a:t>Usuario:</a:t>
            </a:r>
            <a:r>
              <a:rPr lang="es-ES" b="1" dirty="0"/>
              <a:t> Jefe de Producción</a:t>
            </a:r>
            <a:endParaRPr lang="es-CL" b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F1CE3C6-D379-4038-82D6-5871737282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Layouts</a:t>
            </a:r>
            <a:r>
              <a:rPr lang="es-ES" dirty="0"/>
              <a:t>: </a:t>
            </a:r>
            <a:r>
              <a:rPr lang="es-ES" b="0" dirty="0"/>
              <a:t>Android</a:t>
            </a:r>
            <a:endParaRPr lang="es-CL" b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7DCDAD5-803E-42C2-8DDF-23759748B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6475" y="2017486"/>
            <a:ext cx="2174115" cy="45452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C77EB70-EB8A-4413-9134-371DA79C8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8425" y="2023616"/>
            <a:ext cx="2174115" cy="45452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020E40C-022B-4B1D-A72C-4A7EE5D3E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0706" y="2017486"/>
            <a:ext cx="1865416" cy="4480144"/>
          </a:xfrm>
          <a:prstGeom prst="rect">
            <a:avLst/>
          </a:prstGeom>
        </p:spPr>
      </p:pic>
      <p:sp>
        <p:nvSpPr>
          <p:cNvPr id="13" name="Botón de acción: ir hacia atrás o anterior 1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CCF0BEE5-15C4-4122-8E87-C149B9945747}"/>
              </a:ext>
            </a:extLst>
          </p:cNvPr>
          <p:cNvSpPr/>
          <p:nvPr/>
        </p:nvSpPr>
        <p:spPr>
          <a:xfrm>
            <a:off x="353612" y="5664185"/>
            <a:ext cx="831272" cy="768351"/>
          </a:xfrm>
          <a:prstGeom prst="actionButtonBackPrevio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Botón de acción: ir hacia delante o siguiente 1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94E0A56-7FC7-45A8-BE7B-F2C72824826D}"/>
              </a:ext>
            </a:extLst>
          </p:cNvPr>
          <p:cNvSpPr/>
          <p:nvPr/>
        </p:nvSpPr>
        <p:spPr>
          <a:xfrm>
            <a:off x="1470760" y="5664185"/>
            <a:ext cx="831273" cy="768351"/>
          </a:xfrm>
          <a:prstGeom prst="actionButtonForwardNex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7678920"/>
      </p:ext>
    </p:extLst>
  </p:cSld>
  <p:clrMapOvr>
    <a:masterClrMapping/>
  </p:clrMapOvr>
  <p:transition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350A8B-C1E8-43C2-B66C-04ECB9A4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b="1" u="sng" dirty="0"/>
              <a:t>Pantalla:</a:t>
            </a:r>
            <a:r>
              <a:rPr lang="es-ES" b="1" dirty="0"/>
              <a:t> Perfil</a:t>
            </a:r>
            <a:endParaRPr lang="es-ES" b="1" u="sng" dirty="0"/>
          </a:p>
          <a:p>
            <a:r>
              <a:rPr lang="es-ES" b="1" u="sng" dirty="0"/>
              <a:t>Usuario:</a:t>
            </a:r>
            <a:r>
              <a:rPr lang="es-ES" b="1" dirty="0"/>
              <a:t> Trabajador/Jefe de Producción</a:t>
            </a:r>
            <a:endParaRPr lang="es-CL" b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F1CE3C6-D379-4038-82D6-5871737282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Layouts</a:t>
            </a:r>
            <a:r>
              <a:rPr lang="es-ES" dirty="0"/>
              <a:t>: </a:t>
            </a:r>
            <a:r>
              <a:rPr lang="es-ES" b="0" dirty="0"/>
              <a:t>Android</a:t>
            </a:r>
            <a:endParaRPr lang="es-CL" b="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1157447-709F-466A-8AEA-005151A09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0618" y="1356752"/>
            <a:ext cx="2490163" cy="520597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A8979E2-30EC-4EEE-99DE-4D184F48C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867" y="1356753"/>
            <a:ext cx="2556311" cy="5205970"/>
          </a:xfrm>
          <a:prstGeom prst="rect">
            <a:avLst/>
          </a:prstGeom>
        </p:spPr>
      </p:pic>
      <p:sp>
        <p:nvSpPr>
          <p:cNvPr id="13" name="Botón de acción: ir hacia atrás o anterior 1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7302964-A769-42F8-B695-61A1F5791C24}"/>
              </a:ext>
            </a:extLst>
          </p:cNvPr>
          <p:cNvSpPr/>
          <p:nvPr/>
        </p:nvSpPr>
        <p:spPr>
          <a:xfrm>
            <a:off x="353612" y="5664185"/>
            <a:ext cx="831272" cy="768351"/>
          </a:xfrm>
          <a:prstGeom prst="actionButtonBackPrevio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Botón de acción: ir hacia delante o siguiente 1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5DC72B90-2D85-4681-B62A-2B96AED26521}"/>
              </a:ext>
            </a:extLst>
          </p:cNvPr>
          <p:cNvSpPr/>
          <p:nvPr/>
        </p:nvSpPr>
        <p:spPr>
          <a:xfrm>
            <a:off x="1470760" y="5664185"/>
            <a:ext cx="831273" cy="768351"/>
          </a:xfrm>
          <a:prstGeom prst="actionButtonForwardNex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93670490"/>
      </p:ext>
    </p:extLst>
  </p:cSld>
  <p:clrMapOvr>
    <a:masterClrMapping/>
  </p:clrMapOvr>
  <p:transition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350A8B-C1E8-43C2-B66C-04ECB9A4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b="1" u="sng" dirty="0"/>
              <a:t>Pantalla:</a:t>
            </a:r>
            <a:r>
              <a:rPr lang="es-ES" b="1" dirty="0"/>
              <a:t> </a:t>
            </a:r>
            <a:r>
              <a:rPr lang="es-ES" b="1" dirty="0" err="1"/>
              <a:t>Login</a:t>
            </a:r>
            <a:endParaRPr lang="es-ES" b="1" u="sng" dirty="0"/>
          </a:p>
          <a:p>
            <a:r>
              <a:rPr lang="es-ES" b="1" u="sng" dirty="0"/>
              <a:t>Usuario:</a:t>
            </a:r>
            <a:r>
              <a:rPr lang="es-ES" b="1" dirty="0"/>
              <a:t> Jefe de Calidad</a:t>
            </a:r>
            <a:endParaRPr lang="es-CL" b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F1CE3C6-D379-4038-82D6-5871737282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Layouts</a:t>
            </a:r>
            <a:r>
              <a:rPr lang="es-ES" dirty="0"/>
              <a:t>: </a:t>
            </a:r>
            <a:r>
              <a:rPr lang="es-ES" b="0" dirty="0"/>
              <a:t>Web</a:t>
            </a:r>
            <a:endParaRPr lang="es-CL" b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E0D312-70F3-44B8-B057-3975F616B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680" y="2146901"/>
            <a:ext cx="7622630" cy="4285635"/>
          </a:xfrm>
          <a:prstGeom prst="rect">
            <a:avLst/>
          </a:prstGeom>
        </p:spPr>
      </p:pic>
      <p:sp>
        <p:nvSpPr>
          <p:cNvPr id="9" name="Botón de acción: ir hacia atrás o anterior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83F2F1A-49F7-4257-9847-3E61E063EB1B}"/>
              </a:ext>
            </a:extLst>
          </p:cNvPr>
          <p:cNvSpPr/>
          <p:nvPr/>
        </p:nvSpPr>
        <p:spPr>
          <a:xfrm>
            <a:off x="353612" y="5664185"/>
            <a:ext cx="831272" cy="768351"/>
          </a:xfrm>
          <a:prstGeom prst="actionButtonBackPrevio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Botón de acción: ir hacia delante o siguiente 1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237FDA43-E297-4FEA-9A4B-E79C9F6E43A0}"/>
              </a:ext>
            </a:extLst>
          </p:cNvPr>
          <p:cNvSpPr/>
          <p:nvPr/>
        </p:nvSpPr>
        <p:spPr>
          <a:xfrm>
            <a:off x="1470760" y="5664185"/>
            <a:ext cx="831273" cy="768351"/>
          </a:xfrm>
          <a:prstGeom prst="actionButtonForwardNex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6215864"/>
      </p:ext>
    </p:extLst>
  </p:cSld>
  <p:clrMapOvr>
    <a:masterClrMapping/>
  </p:clrMapOvr>
  <p:transition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350A8B-C1E8-43C2-B66C-04ECB9A4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b="1" u="sng" dirty="0"/>
              <a:t>Pantalla:</a:t>
            </a:r>
            <a:r>
              <a:rPr lang="es-ES" b="1" dirty="0"/>
              <a:t> Menú Principal</a:t>
            </a:r>
            <a:endParaRPr lang="es-ES" b="1" u="sng" dirty="0"/>
          </a:p>
          <a:p>
            <a:r>
              <a:rPr lang="es-ES" b="1" u="sng" dirty="0"/>
              <a:t>Usuario:</a:t>
            </a:r>
            <a:r>
              <a:rPr lang="es-ES" b="1" dirty="0"/>
              <a:t> Jefe de Calidad</a:t>
            </a:r>
            <a:endParaRPr lang="es-CL" b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F1CE3C6-D379-4038-82D6-5871737282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Layouts</a:t>
            </a:r>
            <a:r>
              <a:rPr lang="es-ES" dirty="0"/>
              <a:t>: </a:t>
            </a:r>
            <a:r>
              <a:rPr lang="es-ES" b="0" dirty="0"/>
              <a:t>Web</a:t>
            </a:r>
            <a:endParaRPr lang="es-CL" b="0" dirty="0"/>
          </a:p>
        </p:txBody>
      </p:sp>
      <p:sp>
        <p:nvSpPr>
          <p:cNvPr id="4" name="Botón de acción: ir hacia atrás o anterior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0AF118EB-FB92-48B5-A2F7-26B82E8CE184}"/>
              </a:ext>
            </a:extLst>
          </p:cNvPr>
          <p:cNvSpPr/>
          <p:nvPr/>
        </p:nvSpPr>
        <p:spPr>
          <a:xfrm>
            <a:off x="353612" y="5664185"/>
            <a:ext cx="831272" cy="768351"/>
          </a:xfrm>
          <a:prstGeom prst="actionButtonBackPrevio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Botón de acción: ir hacia delante o siguiente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FC9CE391-76BB-472E-A662-304876B66518}"/>
              </a:ext>
            </a:extLst>
          </p:cNvPr>
          <p:cNvSpPr/>
          <p:nvPr/>
        </p:nvSpPr>
        <p:spPr>
          <a:xfrm>
            <a:off x="1470760" y="5664185"/>
            <a:ext cx="831273" cy="768351"/>
          </a:xfrm>
          <a:prstGeom prst="actionButtonForwardNex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2949F79-AC53-466B-9202-3DCD9F02E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6682" y="2146901"/>
            <a:ext cx="7622626" cy="428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1645"/>
      </p:ext>
    </p:extLst>
  </p:cSld>
  <p:clrMapOvr>
    <a:masterClrMapping/>
  </p:clrMapOvr>
  <p:transition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350A8B-C1E8-43C2-B66C-04ECB9A4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b="1" u="sng" dirty="0"/>
              <a:t>Pantalla:</a:t>
            </a:r>
            <a:r>
              <a:rPr lang="es-ES" b="1" dirty="0"/>
              <a:t> Ver Trabajadores</a:t>
            </a:r>
            <a:endParaRPr lang="es-ES" b="1" u="sng" dirty="0"/>
          </a:p>
          <a:p>
            <a:r>
              <a:rPr lang="es-ES" b="1" u="sng" dirty="0"/>
              <a:t>Usuario:</a:t>
            </a:r>
            <a:r>
              <a:rPr lang="es-ES" b="1" dirty="0"/>
              <a:t> Jefe de Calidad</a:t>
            </a:r>
            <a:endParaRPr lang="es-CL" b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F1CE3C6-D379-4038-82D6-5871737282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Layouts</a:t>
            </a:r>
            <a:r>
              <a:rPr lang="es-ES" dirty="0"/>
              <a:t>: </a:t>
            </a:r>
            <a:r>
              <a:rPr lang="es-ES" b="0" dirty="0"/>
              <a:t>Web</a:t>
            </a:r>
            <a:endParaRPr lang="es-CL" b="0" dirty="0"/>
          </a:p>
        </p:txBody>
      </p:sp>
      <p:sp>
        <p:nvSpPr>
          <p:cNvPr id="4" name="Botón de acción: ir hacia atrás o anterior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4EB6AF17-735F-47CD-A694-2A0BD5DBE6B1}"/>
              </a:ext>
            </a:extLst>
          </p:cNvPr>
          <p:cNvSpPr/>
          <p:nvPr/>
        </p:nvSpPr>
        <p:spPr>
          <a:xfrm>
            <a:off x="353612" y="5664185"/>
            <a:ext cx="831272" cy="768351"/>
          </a:xfrm>
          <a:prstGeom prst="actionButtonBackPrevio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Botón de acción: ir hacia delante o siguiente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92BE279-FE1C-4746-A561-5FA36766A8FB}"/>
              </a:ext>
            </a:extLst>
          </p:cNvPr>
          <p:cNvSpPr/>
          <p:nvPr/>
        </p:nvSpPr>
        <p:spPr>
          <a:xfrm>
            <a:off x="1470760" y="5664185"/>
            <a:ext cx="831273" cy="768351"/>
          </a:xfrm>
          <a:prstGeom prst="actionButtonForwardNex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3609E4A-271D-4D92-A9B4-680A2C391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6680" y="2233949"/>
            <a:ext cx="7622630" cy="411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56021"/>
      </p:ext>
    </p:extLst>
  </p:cSld>
  <p:clrMapOvr>
    <a:masterClrMapping/>
  </p:clrMapOvr>
  <p:transition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350A8B-C1E8-43C2-B66C-04ECB9A4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b="1" u="sng" dirty="0"/>
              <a:t>Pantalla:</a:t>
            </a:r>
            <a:r>
              <a:rPr lang="es-ES" b="1" dirty="0"/>
              <a:t> Ver jefe de Producción</a:t>
            </a:r>
            <a:endParaRPr lang="es-ES" b="1" u="sng" dirty="0"/>
          </a:p>
          <a:p>
            <a:r>
              <a:rPr lang="es-ES" b="1" u="sng" dirty="0"/>
              <a:t>Usuario:</a:t>
            </a:r>
            <a:r>
              <a:rPr lang="es-ES" b="1" dirty="0"/>
              <a:t> Jefe de Calidad</a:t>
            </a:r>
            <a:endParaRPr lang="es-CL" b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F1CE3C6-D379-4038-82D6-5871737282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Layouts</a:t>
            </a:r>
            <a:r>
              <a:rPr lang="es-ES" dirty="0"/>
              <a:t>: </a:t>
            </a:r>
            <a:r>
              <a:rPr lang="es-ES" b="0" dirty="0"/>
              <a:t>Web</a:t>
            </a:r>
            <a:endParaRPr lang="es-CL" b="0" dirty="0"/>
          </a:p>
        </p:txBody>
      </p:sp>
      <p:sp>
        <p:nvSpPr>
          <p:cNvPr id="4" name="Botón de acción: ir hacia atrás o anterior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A93F857-6976-4624-BDF5-847A279A3FF0}"/>
              </a:ext>
            </a:extLst>
          </p:cNvPr>
          <p:cNvSpPr/>
          <p:nvPr/>
        </p:nvSpPr>
        <p:spPr>
          <a:xfrm>
            <a:off x="353612" y="5664185"/>
            <a:ext cx="831272" cy="768351"/>
          </a:xfrm>
          <a:prstGeom prst="actionButtonBackPrevio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Botón de acción: ir hacia delante o siguiente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1776FAD-4B61-4E4C-9002-5297DA8BFD24}"/>
              </a:ext>
            </a:extLst>
          </p:cNvPr>
          <p:cNvSpPr/>
          <p:nvPr/>
        </p:nvSpPr>
        <p:spPr>
          <a:xfrm>
            <a:off x="1470760" y="5664185"/>
            <a:ext cx="831273" cy="768351"/>
          </a:xfrm>
          <a:prstGeom prst="actionButtonForwardNex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F35BC08-3C68-4DD5-91EB-09AE2BD42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6682" y="2146901"/>
            <a:ext cx="7622626" cy="428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57022"/>
      </p:ext>
    </p:extLst>
  </p:cSld>
  <p:clrMapOvr>
    <a:masterClrMapping/>
  </p:clrMapOvr>
  <p:transition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350A8B-C1E8-43C2-B66C-04ECB9A47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b="1" u="sng" dirty="0"/>
              <a:t>Pantalla:</a:t>
            </a:r>
            <a:r>
              <a:rPr lang="es-ES" b="1" dirty="0"/>
              <a:t> Ver producción</a:t>
            </a:r>
            <a:endParaRPr lang="es-ES" b="1" u="sng" dirty="0"/>
          </a:p>
          <a:p>
            <a:r>
              <a:rPr lang="es-ES" b="1" u="sng" dirty="0"/>
              <a:t>Usuario:</a:t>
            </a:r>
            <a:r>
              <a:rPr lang="es-ES" b="1" dirty="0"/>
              <a:t> Jefe de Calidad</a:t>
            </a:r>
            <a:endParaRPr lang="es-CL" b="1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F1CE3C6-D379-4038-82D6-5871737282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Layouts</a:t>
            </a:r>
            <a:r>
              <a:rPr lang="es-ES" dirty="0"/>
              <a:t>: </a:t>
            </a:r>
            <a:r>
              <a:rPr lang="es-ES" b="0" dirty="0"/>
              <a:t>Web</a:t>
            </a:r>
            <a:endParaRPr lang="es-CL" b="0" dirty="0"/>
          </a:p>
        </p:txBody>
      </p:sp>
      <p:sp>
        <p:nvSpPr>
          <p:cNvPr id="4" name="Botón de acción: ir hacia atrás o anterior 3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E2B7C08E-8488-4B7F-9D64-46A1C929C1E2}"/>
              </a:ext>
            </a:extLst>
          </p:cNvPr>
          <p:cNvSpPr/>
          <p:nvPr/>
        </p:nvSpPr>
        <p:spPr>
          <a:xfrm>
            <a:off x="353612" y="5664185"/>
            <a:ext cx="831272" cy="768351"/>
          </a:xfrm>
          <a:prstGeom prst="actionButtonBackPreviou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Botón de acción: ir hacia delante o siguiente 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BCE11F9-51CC-48E0-BB25-AA417D513D64}"/>
              </a:ext>
            </a:extLst>
          </p:cNvPr>
          <p:cNvSpPr/>
          <p:nvPr/>
        </p:nvSpPr>
        <p:spPr>
          <a:xfrm>
            <a:off x="1470760" y="5664185"/>
            <a:ext cx="831273" cy="768351"/>
          </a:xfrm>
          <a:prstGeom prst="actionButtonForwardNex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B6A844D-48F0-4972-AD69-0486E7351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6682" y="2146901"/>
            <a:ext cx="7622626" cy="428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08446"/>
      </p:ext>
    </p:extLst>
  </p:cSld>
  <p:clrMapOvr>
    <a:masterClrMapping/>
  </p:clrMapOvr>
  <p:transition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50C198-1FE6-4F18-BD6A-F61843F01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Conclusión</a:t>
            </a:r>
            <a:endParaRPr lang="es-CL" b="1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B64EF3E-27F1-4E62-9D8E-9061B509B02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13" b="97188" l="2333" r="90000">
                        <a14:foregroundMark x1="13000" y1="24375" x2="14778" y2="29297"/>
                        <a14:foregroundMark x1="8111" y1="39297" x2="11111" y2="42891"/>
                        <a14:foregroundMark x1="29000" y1="33672" x2="25889" y2="37656"/>
                        <a14:foregroundMark x1="27222" y1="46719" x2="22778" y2="53438"/>
                        <a14:foregroundMark x1="32889" y1="61406" x2="31000" y2="65078"/>
                        <a14:foregroundMark x1="11889" y1="64688" x2="18667" y2="66328"/>
                        <a14:foregroundMark x1="9111" y1="51797" x2="16111" y2="54141"/>
                        <a14:foregroundMark x1="46556" y1="67266" x2="45222" y2="71406"/>
                        <a14:foregroundMark x1="22556" y1="74297" x2="30778" y2="76719"/>
                        <a14:foregroundMark x1="37778" y1="83594" x2="48333" y2="83438"/>
                        <a14:foregroundMark x1="55111" y1="74141" x2="58444" y2="78672"/>
                        <a14:foregroundMark x1="57889" y1="91016" x2="66667" y2="88125"/>
                        <a14:foregroundMark x1="74667" y1="97188" x2="79333" y2="95234"/>
                        <a14:foregroundMark x1="71889" y1="81797" x2="80333" y2="87578"/>
                        <a14:foregroundMark x1="21222" y1="12031" x2="22778" y2="16016"/>
                        <a14:foregroundMark x1="32333" y1="21094" x2="38778" y2="16953"/>
                        <a14:foregroundMark x1="38556" y1="5703" x2="33111" y2="9297"/>
                        <a14:foregroundMark x1="22000" y1="5859" x2="22000" y2="5859"/>
                        <a14:foregroundMark x1="44000" y1="2813" x2="44000" y2="2813"/>
                        <a14:foregroundMark x1="2333" y1="50000" x2="2333" y2="50000"/>
                        <a14:backgroundMark x1="78111" y1="27500" x2="67556" y2="38516"/>
                        <a14:backgroundMark x1="67556" y1="38516" x2="64333" y2="51328"/>
                        <a14:backgroundMark x1="64333" y1="51328" x2="67889" y2="64453"/>
                        <a14:backgroundMark x1="67889" y1="64453" x2="73111" y2="66875"/>
                        <a14:backgroundMark x1="11667" y1="79766" x2="18444" y2="89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613" y="1574005"/>
            <a:ext cx="2950145" cy="4195762"/>
          </a:xfrm>
        </p:spPr>
      </p:pic>
      <p:pic>
        <p:nvPicPr>
          <p:cNvPr id="8" name="Marcador de contenido 6">
            <a:extLst>
              <a:ext uri="{FF2B5EF4-FFF2-40B4-BE49-F238E27FC236}">
                <a16:creationId xmlns:a16="http://schemas.microsoft.com/office/drawing/2014/main" id="{33FC4DE5-4582-4390-A6B2-CEBC858C5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13" b="97188" l="2333" r="90000">
                        <a14:foregroundMark x1="13000" y1="24375" x2="14778" y2="29297"/>
                        <a14:foregroundMark x1="8111" y1="39297" x2="11111" y2="42891"/>
                        <a14:foregroundMark x1="29000" y1="33672" x2="25889" y2="37656"/>
                        <a14:foregroundMark x1="27222" y1="46719" x2="22778" y2="53438"/>
                        <a14:foregroundMark x1="32889" y1="61406" x2="31000" y2="65078"/>
                        <a14:foregroundMark x1="11889" y1="64688" x2="18667" y2="66328"/>
                        <a14:foregroundMark x1="9111" y1="51797" x2="16111" y2="54141"/>
                        <a14:foregroundMark x1="46556" y1="67266" x2="45222" y2="71406"/>
                        <a14:foregroundMark x1="22556" y1="74297" x2="30778" y2="76719"/>
                        <a14:foregroundMark x1="37778" y1="83594" x2="48333" y2="83438"/>
                        <a14:foregroundMark x1="55111" y1="74141" x2="58444" y2="78672"/>
                        <a14:foregroundMark x1="57889" y1="91016" x2="66667" y2="88125"/>
                        <a14:foregroundMark x1="74667" y1="97188" x2="79333" y2="95234"/>
                        <a14:foregroundMark x1="71889" y1="81797" x2="80333" y2="87578"/>
                        <a14:foregroundMark x1="21222" y1="12031" x2="22778" y2="16016"/>
                        <a14:foregroundMark x1="32333" y1="21094" x2="38778" y2="16953"/>
                        <a14:foregroundMark x1="38556" y1="5703" x2="33111" y2="9297"/>
                        <a14:foregroundMark x1="22000" y1="5859" x2="22000" y2="5859"/>
                        <a14:foregroundMark x1="44000" y1="2813" x2="44000" y2="2813"/>
                        <a14:foregroundMark x1="2333" y1="50000" x2="2333" y2="50000"/>
                        <a14:backgroundMark x1="78111" y1="27500" x2="67556" y2="38516"/>
                        <a14:backgroundMark x1="67556" y1="38516" x2="64333" y2="51328"/>
                        <a14:backgroundMark x1="64333" y1="51328" x2="67889" y2="64453"/>
                        <a14:backgroundMark x1="67889" y1="64453" x2="73111" y2="66875"/>
                        <a14:backgroundMark x1="11667" y1="79766" x2="18444" y2="89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22873" y="1574005"/>
            <a:ext cx="2950145" cy="419576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56B3486-A272-4207-8A64-44C7326101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02" y="1574005"/>
            <a:ext cx="5118315" cy="447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16604"/>
      </p:ext>
    </p:extLst>
  </p:cSld>
  <p:clrMapOvr>
    <a:masterClrMapping/>
  </p:clrMapOvr>
  <p:transition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50C198-1FE6-4F18-BD6A-F61843F01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Bibliografía</a:t>
            </a:r>
            <a:endParaRPr lang="es-CL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2DA0CD-FDE3-40EA-BB5F-4FEF68F8EEC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0801" y="1945177"/>
            <a:ext cx="9404722" cy="3047737"/>
          </a:xfrm>
        </p:spPr>
        <p:txBody>
          <a:bodyPr/>
          <a:lstStyle/>
          <a:p>
            <a:r>
              <a:rPr lang="es-CL" dirty="0"/>
              <a:t>IEEEE. (2020). ieee.org. Obtenido de https://www.ieee.org/about/index.html?WT.mc_id=head_bm</a:t>
            </a:r>
          </a:p>
          <a:p>
            <a:r>
              <a:rPr lang="es-CL" dirty="0"/>
              <a:t>Pressman, R. S. (2010 ). software </a:t>
            </a:r>
            <a:r>
              <a:rPr lang="es-CL" dirty="0" err="1"/>
              <a:t>engineering</a:t>
            </a:r>
            <a:r>
              <a:rPr lang="es-CL" dirty="0"/>
              <a:t> a </a:t>
            </a:r>
            <a:r>
              <a:rPr lang="es-CL" dirty="0" err="1"/>
              <a:t>practitioner's</a:t>
            </a:r>
            <a:r>
              <a:rPr lang="es-CL" dirty="0"/>
              <a:t> </a:t>
            </a:r>
            <a:r>
              <a:rPr lang="es-CL" dirty="0" err="1"/>
              <a:t>approach</a:t>
            </a:r>
            <a:r>
              <a:rPr lang="es-CL" dirty="0"/>
              <a:t>. McGraw-Hill </a:t>
            </a:r>
            <a:r>
              <a:rPr lang="es-CL" dirty="0" err="1"/>
              <a:t>Education</a:t>
            </a:r>
            <a:r>
              <a:rPr lang="es-CL" dirty="0"/>
              <a:t>.</a:t>
            </a:r>
          </a:p>
          <a:p>
            <a:r>
              <a:rPr lang="es-CL" dirty="0"/>
              <a:t>SWEBOK. (2020). computer.org. Obtenido de https://www.computer.org/education/bodies-of-knowledge/software-engineering</a:t>
            </a:r>
          </a:p>
        </p:txBody>
      </p:sp>
    </p:spTree>
    <p:extLst>
      <p:ext uri="{BB962C8B-B14F-4D97-AF65-F5344CB8AC3E}">
        <p14:creationId xmlns:p14="http://schemas.microsoft.com/office/powerpoint/2010/main" val="2308831492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45964E-F481-449D-ABBE-0A27908AF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Emprosa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E99659-6182-40A9-9E4F-B2979887DC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977" y="1813736"/>
            <a:ext cx="6441994" cy="4618800"/>
          </a:xfrm>
        </p:spPr>
        <p:txBody>
          <a:bodyPr/>
          <a:lstStyle/>
          <a:p>
            <a:r>
              <a:rPr lang="es-ES" dirty="0"/>
              <a:t>Empresa productora de setas.</a:t>
            </a:r>
          </a:p>
          <a:p>
            <a:r>
              <a:rPr lang="es-ES" dirty="0"/>
              <a:t>Principales clientes.</a:t>
            </a:r>
          </a:p>
          <a:p>
            <a:r>
              <a:rPr lang="es-ES" dirty="0"/>
              <a:t>Competencia.</a:t>
            </a:r>
          </a:p>
          <a:p>
            <a:r>
              <a:rPr lang="es-ES" dirty="0"/>
              <a:t>Estado actual.</a:t>
            </a:r>
          </a:p>
          <a:p>
            <a:endParaRPr lang="es-ES" dirty="0"/>
          </a:p>
          <a:p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2B55B6C-9D36-4B2F-9AC8-479DD0B864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Planteamiento del Problema </a:t>
            </a:r>
            <a:endParaRPr lang="es-CL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C10E9851-902B-449B-B554-F35193EE9E78}"/>
              </a:ext>
            </a:extLst>
          </p:cNvPr>
          <p:cNvSpPr/>
          <p:nvPr/>
        </p:nvSpPr>
        <p:spPr>
          <a:xfrm>
            <a:off x="640977" y="3982271"/>
            <a:ext cx="10910046" cy="2343643"/>
          </a:xfrm>
          <a:prstGeom prst="rect">
            <a:avLst/>
          </a:prstGeom>
          <a:ln/>
          <a:scene3d>
            <a:camera prst="orthographicFront">
              <a:rot lat="0" lon="0" rev="0"/>
            </a:camera>
            <a:lightRig rig="threePt" dir="tl"/>
          </a:scene3d>
          <a:sp3d prstMaterial="plastic"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64E82E8-FCEA-439D-8C03-C476C8AB9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729" y="4038943"/>
            <a:ext cx="2211116" cy="221111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ECADE89-4B14-4EB4-95DA-90AE3A9C2D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279" y="4059887"/>
            <a:ext cx="2164177" cy="2209826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701D5772-C7C1-47E1-AC7F-A45872368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4110383"/>
            <a:ext cx="2487877" cy="21736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79BFD5-CD3B-45B0-B8FC-B5107ADA0C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192" b="70767" l="15335" r="84505">
                        <a14:foregroundMark x1="44409" y1="68211" x2="48882" y2="67572"/>
                        <a14:foregroundMark x1="48882" y1="67572" x2="48882" y2="67572"/>
                        <a14:foregroundMark x1="31949" y1="68051" x2="35463" y2="68051"/>
                        <a14:foregroundMark x1="40575" y1="67093" x2="37380" y2="67093"/>
                        <a14:foregroundMark x1="37700" y1="67093" x2="41374" y2="66933"/>
                        <a14:foregroundMark x1="47444" y1="68211" x2="61821" y2="67412"/>
                        <a14:foregroundMark x1="79073" y1="67891" x2="68051" y2="67572"/>
                        <a14:foregroundMark x1="79712" y1="67891" x2="80032" y2="67732"/>
                        <a14:foregroundMark x1="81789" y1="67732" x2="81789" y2="67732"/>
                        <a14:foregroundMark x1="82907" y1="67891" x2="82907" y2="67891"/>
                        <a14:foregroundMark x1="83706" y1="67732" x2="83706" y2="67732"/>
                        <a14:foregroundMark x1="24601" y1="67732" x2="37061" y2="67891"/>
                        <a14:foregroundMark x1="17412" y1="68051" x2="21246" y2="68051"/>
                        <a14:foregroundMark x1="16294" y1="67732" x2="16294" y2="67732"/>
                        <a14:foregroundMark x1="15495" y1="67572" x2="15495" y2="67572"/>
                        <a14:foregroundMark x1="74760" y1="38498" x2="76358" y2="40256"/>
                        <a14:foregroundMark x1="74121" y1="37540" x2="76837" y2="40096"/>
                        <a14:foregroundMark x1="76677" y1="39617" x2="73003" y2="36901"/>
                        <a14:foregroundMark x1="73003" y1="36901" x2="72684" y2="36901"/>
                        <a14:foregroundMark x1="75240" y1="37859" x2="76677" y2="39297"/>
                        <a14:foregroundMark x1="84505" y1="67891" x2="84505" y2="67891"/>
                        <a14:backgroundMark x1="57987" y1="59904" x2="57987" y2="599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09" t="25391" r="11387" b="24100"/>
          <a:stretch/>
        </p:blipFill>
        <p:spPr>
          <a:xfrm>
            <a:off x="5829999" y="4073700"/>
            <a:ext cx="3355587" cy="22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38546"/>
      </p:ext>
    </p:extLst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45964E-F481-449D-ABBE-0A27908AF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E99659-6182-40A9-9E4F-B2979887DC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977" y="1813736"/>
            <a:ext cx="6441994" cy="4618800"/>
          </a:xfrm>
        </p:spPr>
        <p:txBody>
          <a:bodyPr/>
          <a:lstStyle/>
          <a:p>
            <a:r>
              <a:rPr lang="es-ES" dirty="0"/>
              <a:t>Stakeholders</a:t>
            </a:r>
          </a:p>
          <a:p>
            <a:r>
              <a:rPr lang="es-CL" dirty="0"/>
              <a:t>Requisitos según estándar IEEE 830</a:t>
            </a:r>
          </a:p>
          <a:p>
            <a:r>
              <a:rPr lang="es-ES" dirty="0"/>
              <a:t>Factibilidad</a:t>
            </a:r>
          </a:p>
          <a:p>
            <a:r>
              <a:rPr lang="es-ES" dirty="0"/>
              <a:t>Diagramas de alto nivel, nivel detallado y descripción exhaustiva.</a:t>
            </a:r>
          </a:p>
          <a:p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2B55B6C-9D36-4B2F-9AC8-479DD0B864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Recopilación de la información</a:t>
            </a:r>
            <a:endParaRPr lang="es-CL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553835C-344A-4C6F-A723-CAEE59809D54}"/>
              </a:ext>
            </a:extLst>
          </p:cNvPr>
          <p:cNvSpPr/>
          <p:nvPr/>
        </p:nvSpPr>
        <p:spPr>
          <a:xfrm>
            <a:off x="640977" y="3982271"/>
            <a:ext cx="10910046" cy="2343643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CAB4F38-D347-4FB3-9676-92571AEAB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7" b="89996" l="9983" r="90257">
                        <a14:foregroundMark x1="28630" y1="20116" x2="29062" y2="26894"/>
                        <a14:foregroundMark x1="29590" y1="34143" x2="26446" y2="40486"/>
                        <a14:foregroundMark x1="28990" y1="40377" x2="27862" y2="49293"/>
                        <a14:foregroundMark x1="27862" y1="49293" x2="32781" y2="54984"/>
                        <a14:foregroundMark x1="32781" y1="54984" x2="35445" y2="63139"/>
                        <a14:foregroundMark x1="42045" y1="42878" x2="36189" y2="46031"/>
                        <a14:foregroundMark x1="36189" y1="46031" x2="33429" y2="45814"/>
                        <a14:foregroundMark x1="27574" y1="31316" x2="27790" y2="28597"/>
                        <a14:foregroundMark x1="40917" y1="43422" x2="40773" y2="45596"/>
                        <a14:foregroundMark x1="41517" y1="41609" x2="42045" y2="40812"/>
                        <a14:foregroundMark x1="42957" y1="34143" x2="23662" y2="35266"/>
                        <a14:foregroundMark x1="23662" y1="35266" x2="17927" y2="44581"/>
                        <a14:foregroundMark x1="17927" y1="44581" x2="17975" y2="56433"/>
                        <a14:foregroundMark x1="17975" y1="56433" x2="34437" y2="70279"/>
                        <a14:foregroundMark x1="34437" y1="70279" x2="49796" y2="73324"/>
                        <a14:foregroundMark x1="49796" y1="73324" x2="84449" y2="64625"/>
                        <a14:foregroundMark x1="84449" y1="64625" x2="88985" y2="55926"/>
                        <a14:foregroundMark x1="88985" y1="55926" x2="71130" y2="42697"/>
                        <a14:foregroundMark x1="71130" y1="42697" x2="45572" y2="32222"/>
                        <a14:foregroundMark x1="49916" y1="20551" x2="32733" y2="30446"/>
                        <a14:foregroundMark x1="32733" y1="30446" x2="21070" y2="27148"/>
                        <a14:foregroundMark x1="21070" y1="27148" x2="15527" y2="31859"/>
                        <a14:foregroundMark x1="15527" y1="31859" x2="12431" y2="42733"/>
                        <a14:foregroundMark x1="12431" y1="42733" x2="13247" y2="52048"/>
                        <a14:foregroundMark x1="13247" y1="52048" x2="14975" y2="57013"/>
                        <a14:foregroundMark x1="28174" y1="82602" x2="34149" y2="84306"/>
                        <a14:foregroundMark x1="34149" y1="84306" x2="40413" y2="83871"/>
                        <a14:foregroundMark x1="40413" y1="83871" x2="40557" y2="83871"/>
                        <a14:foregroundMark x1="58915" y1="85901" x2="64819" y2="86589"/>
                        <a14:foregroundMark x1="64819" y1="86589" x2="78498" y2="83400"/>
                        <a14:foregroundMark x1="78498" y1="83400" x2="83417" y2="77927"/>
                        <a14:foregroundMark x1="83417" y1="77927" x2="88409" y2="59877"/>
                        <a14:foregroundMark x1="88409" y1="59877" x2="89129" y2="52845"/>
                        <a14:foregroundMark x1="42429" y1="62921" x2="46076" y2="51758"/>
                        <a14:foregroundMark x1="46076" y1="51758" x2="25462" y2="45125"/>
                        <a14:foregroundMark x1="82457" y1="28126" x2="88985" y2="46140"/>
                        <a14:foregroundMark x1="88985" y1="46140" x2="90257" y2="53498"/>
                        <a14:foregroundMark x1="77658" y1="29721" x2="77322" y2="20768"/>
                        <a14:foregroundMark x1="77322" y1="20768" x2="76386" y2="20116"/>
                        <a14:backgroundMark x1="37173" y1="13084" x2="39045" y2="151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79" y="3906957"/>
            <a:ext cx="3813643" cy="252504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9CD5ABD-6020-4AFC-B897-53BFFC56A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9353" r="89928">
                        <a14:foregroundMark x1="39329" y1="16600" x2="49161" y2="30800"/>
                        <a14:foregroundMark x1="10072" y1="49000" x2="10072" y2="49000"/>
                        <a14:foregroundMark x1="9832" y1="51600" x2="9832" y2="51600"/>
                        <a14:foregroundMark x1="9832" y1="53800" x2="9832" y2="53800"/>
                        <a14:foregroundMark x1="9592" y1="55600" x2="9592" y2="55600"/>
                        <a14:foregroundMark x1="9832" y1="57400" x2="9832" y2="57400"/>
                        <a14:foregroundMark x1="9832" y1="59800" x2="9832" y2="59800"/>
                        <a14:foregroundMark x1="9353" y1="62000" x2="9353" y2="62000"/>
                        <a14:foregroundMark x1="9592" y1="65000" x2="9592" y2="65000"/>
                        <a14:foregroundMark x1="9832" y1="67800" x2="9832" y2="67800"/>
                        <a14:foregroundMark x1="9832" y1="69800" x2="9832" y2="69800"/>
                        <a14:foregroundMark x1="9832" y1="24800" x2="9832" y2="24800"/>
                        <a14:foregroundMark x1="9832" y1="26800" x2="9832" y2="26800"/>
                        <a14:foregroundMark x1="9592" y1="32800" x2="9592" y2="32800"/>
                        <a14:foregroundMark x1="9353" y1="35000" x2="9353" y2="35000"/>
                        <a14:foregroundMark x1="9592" y1="37400" x2="9592" y2="37400"/>
                        <a14:foregroundMark x1="9592" y1="41000" x2="9592" y2="41000"/>
                        <a14:foregroundMark x1="9832" y1="43200" x2="9832" y2="43200"/>
                        <a14:foregroundMark x1="9592" y1="45200" x2="9592" y2="45200"/>
                        <a14:foregroundMark x1="9832" y1="47000" x2="9832" y2="47000"/>
                        <a14:foregroundMark x1="89209" y1="77600" x2="89209" y2="77600"/>
                        <a14:foregroundMark x1="88969" y1="74800" x2="88969" y2="74800"/>
                        <a14:foregroundMark x1="89688" y1="73000" x2="89928" y2="73000"/>
                        <a14:foregroundMark x1="89688" y1="75200" x2="89688" y2="75200"/>
                        <a14:foregroundMark x1="89688" y1="70600" x2="89209" y2="70600"/>
                        <a14:foregroundMark x1="89928" y1="64400" x2="89928" y2="64400"/>
                        <a14:foregroundMark x1="89448" y1="62600" x2="89448" y2="62600"/>
                        <a14:foregroundMark x1="89448" y1="60200" x2="89448" y2="60200"/>
                        <a14:foregroundMark x1="89928" y1="58600" x2="89928" y2="58600"/>
                        <a14:foregroundMark x1="89448" y1="56600" x2="89448" y2="56600"/>
                        <a14:foregroundMark x1="89448" y1="54800" x2="89448" y2="54800"/>
                        <a14:foregroundMark x1="89448" y1="52200" x2="89448" y2="52200"/>
                        <a14:foregroundMark x1="88969" y1="31800" x2="88969" y2="31800"/>
                        <a14:foregroundMark x1="89448" y1="35800" x2="89448" y2="35800"/>
                        <a14:foregroundMark x1="89688" y1="40000" x2="89688" y2="40000"/>
                        <a14:foregroundMark x1="89448" y1="44000" x2="89448" y2="44000"/>
                        <a14:foregroundMark x1="89688" y1="50400" x2="89688" y2="50400"/>
                        <a14:foregroundMark x1="89209" y1="37600" x2="89209" y2="37600"/>
                        <a14:foregroundMark x1="88969" y1="42200" x2="88969" y2="42200"/>
                        <a14:foregroundMark x1="89448" y1="41800" x2="89448" y2="41800"/>
                        <a14:foregroundMark x1="54197" y1="90000" x2="54197" y2="90000"/>
                        <a14:foregroundMark x1="10312" y1="63600" x2="10312" y2="63600"/>
                        <a14:foregroundMark x1="10072" y1="63200" x2="10072" y2="63200"/>
                        <a14:foregroundMark x1="9353" y1="63200" x2="9353" y2="63200"/>
                        <a14:backgroundMark x1="8153" y1="62800" x2="8153" y2="62800"/>
                        <a14:backgroundMark x1="8873" y1="62600" x2="8873" y2="62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198" y="3908084"/>
            <a:ext cx="2105883" cy="25250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83EA46E-3535-43EE-A566-8117A2D007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921" y="4136720"/>
            <a:ext cx="2065514" cy="206551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F1C6506-E308-44DA-A16A-D2508432CE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4110383"/>
            <a:ext cx="2487877" cy="217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60798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E99659-6182-40A9-9E4F-B2979887DC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977" y="1813736"/>
            <a:ext cx="6441994" cy="4618800"/>
          </a:xfrm>
        </p:spPr>
        <p:txBody>
          <a:bodyPr/>
          <a:lstStyle/>
          <a:p>
            <a:r>
              <a:rPr lang="es-ES" dirty="0"/>
              <a:t>Metodología de trabajo</a:t>
            </a:r>
          </a:p>
          <a:p>
            <a:r>
              <a:rPr lang="es-ES" dirty="0"/>
              <a:t>Diagramación</a:t>
            </a:r>
          </a:p>
          <a:p>
            <a:r>
              <a:rPr lang="es-ES" dirty="0"/>
              <a:t>Mockups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2B55B6C-9D36-4B2F-9AC8-479DD0B864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Desarrollo del proyecto</a:t>
            </a:r>
            <a:endParaRPr lang="es-CL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3CBAECE-A695-4E37-8ED0-330948F73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8B66D912-EFC3-456A-9BEC-27FA7008EFC2}"/>
              </a:ext>
            </a:extLst>
          </p:cNvPr>
          <p:cNvSpPr/>
          <p:nvPr/>
        </p:nvSpPr>
        <p:spPr>
          <a:xfrm>
            <a:off x="640977" y="3982271"/>
            <a:ext cx="10910046" cy="2343643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9C7DD0A-87B3-49A3-A59C-A53C5B21D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4110383"/>
            <a:ext cx="2487877" cy="2173618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FDE62369-3FE1-4B74-94A0-9FDC10E54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07" b="99121" l="1522" r="98370">
                        <a14:foregroundMark x1="37391" y1="2345" x2="76522" y2="5744"/>
                        <a14:foregroundMark x1="30217" y1="6624" x2="33804" y2="19402"/>
                        <a14:foregroundMark x1="33804" y1="19402" x2="55000" y2="36342"/>
                        <a14:foregroundMark x1="55000" y1="36342" x2="60000" y2="45545"/>
                        <a14:foregroundMark x1="60000" y1="45545" x2="59457" y2="62661"/>
                        <a14:foregroundMark x1="59457" y1="62661" x2="40652" y2="87925"/>
                        <a14:foregroundMark x1="40652" y1="87925" x2="56304" y2="90739"/>
                        <a14:foregroundMark x1="56304" y1="90739" x2="84783" y2="83529"/>
                        <a14:foregroundMark x1="84783" y1="83529" x2="87065" y2="91501"/>
                        <a14:foregroundMark x1="87065" y1="91501" x2="37935" y2="94138"/>
                        <a14:foregroundMark x1="37935" y1="94138" x2="23261" y2="93259"/>
                        <a14:foregroundMark x1="23261" y1="93259" x2="14348" y2="86987"/>
                        <a14:foregroundMark x1="14348" y1="86987" x2="6739" y2="70692"/>
                        <a14:foregroundMark x1="6739" y1="70692" x2="5000" y2="60141"/>
                        <a14:foregroundMark x1="5435" y1="14771" x2="5870" y2="81594"/>
                        <a14:foregroundMark x1="5870" y1="81594" x2="11196" y2="89097"/>
                        <a14:foregroundMark x1="11196" y1="89097" x2="23370" y2="93083"/>
                        <a14:foregroundMark x1="23370" y1="93083" x2="37065" y2="95076"/>
                        <a14:foregroundMark x1="37065" y1="95076" x2="57609" y2="95076"/>
                        <a14:foregroundMark x1="26848" y1="83529" x2="63587" y2="85287"/>
                        <a14:foregroundMark x1="63587" y1="85287" x2="25217" y2="83939"/>
                        <a14:foregroundMark x1="78152" y1="80305" x2="68913" y2="87339"/>
                        <a14:foregroundMark x1="68913" y1="87339" x2="68913" y2="87573"/>
                        <a14:foregroundMark x1="26848" y1="33411" x2="73913" y2="31829"/>
                        <a14:foregroundMark x1="21848" y1="35873" x2="71413" y2="36811"/>
                        <a14:foregroundMark x1="25652" y1="8206" x2="69457" y2="7327"/>
                        <a14:foregroundMark x1="69457" y1="7327" x2="74783" y2="7796"/>
                        <a14:foregroundMark x1="19674" y1="3927" x2="55870" y2="5275"/>
                        <a14:foregroundMark x1="52065" y1="1641" x2="20870" y2="4865"/>
                        <a14:foregroundMark x1="20870" y1="4865" x2="7826" y2="7855"/>
                        <a14:foregroundMark x1="7826" y1="7855" x2="10435" y2="15709"/>
                        <a14:foregroundMark x1="10435" y1="15709" x2="10435" y2="15709"/>
                        <a14:foregroundMark x1="32391" y1="1407" x2="3261" y2="6155"/>
                        <a14:foregroundMark x1="3261" y1="6155" x2="2065" y2="10961"/>
                        <a14:foregroundMark x1="64348" y1="1876" x2="79130" y2="3869"/>
                        <a14:foregroundMark x1="79130" y1="3869" x2="90326" y2="12544"/>
                        <a14:foregroundMark x1="96196" y1="7796" x2="94565" y2="40211"/>
                        <a14:foregroundMark x1="72717" y1="30246" x2="31957" y2="29543"/>
                        <a14:foregroundMark x1="76522" y1="31125" x2="52065" y2="25909"/>
                        <a14:foregroundMark x1="36522" y1="31125" x2="42391" y2="25674"/>
                        <a14:foregroundMark x1="83587" y1="11372" x2="73152" y2="13658"/>
                        <a14:foregroundMark x1="90761" y1="7972" x2="81522" y2="3458"/>
                        <a14:foregroundMark x1="65978" y1="1876" x2="51304" y2="1407"/>
                        <a14:foregroundMark x1="24348" y1="2110" x2="1630" y2="5041"/>
                        <a14:foregroundMark x1="3804" y1="12309" x2="3043" y2="87515"/>
                        <a14:foregroundMark x1="3043" y1="87515" x2="13043" y2="93494"/>
                        <a14:foregroundMark x1="13043" y1="93494" x2="39022" y2="84877"/>
                        <a14:foregroundMark x1="15109" y1="94373" x2="28261" y2="96717"/>
                        <a14:foregroundMark x1="28261" y1="96717" x2="59239" y2="97128"/>
                        <a14:foregroundMark x1="59239" y1="97128" x2="74891" y2="95897"/>
                        <a14:foregroundMark x1="74891" y1="95897" x2="78152" y2="94842"/>
                        <a14:foregroundMark x1="78587" y1="2110" x2="92500" y2="3927"/>
                        <a14:foregroundMark x1="92500" y1="3927" x2="98370" y2="9379"/>
                        <a14:foregroundMark x1="93261" y1="10258" x2="89565" y2="26671"/>
                        <a14:foregroundMark x1="89565" y1="26671" x2="89891" y2="27022"/>
                        <a14:foregroundMark x1="97935" y1="21395" x2="93261" y2="90328"/>
                        <a14:foregroundMark x1="93696" y1="64009" x2="96196" y2="45662"/>
                        <a14:foregroundMark x1="96196" y1="45662" x2="92500" y2="39273"/>
                        <a14:foregroundMark x1="96630" y1="51290" x2="89130" y2="48124"/>
                        <a14:foregroundMark x1="97935" y1="59672" x2="97065" y2="66061"/>
                        <a14:foregroundMark x1="97935" y1="70574" x2="97500" y2="80539"/>
                        <a14:foregroundMark x1="97935" y1="84877" x2="97065" y2="93025"/>
                        <a14:foregroundMark x1="97065" y1="93025" x2="81848" y2="96893"/>
                        <a14:foregroundMark x1="81848" y1="96893" x2="73587" y2="97128"/>
                        <a14:foregroundMark x1="96196" y1="95721" x2="50978" y2="99121"/>
                        <a14:foregroundMark x1="50978" y1="99121" x2="5000" y2="94842"/>
                        <a14:foregroundMark x1="2500" y1="90973" x2="12717" y2="97011"/>
                        <a14:foregroundMark x1="12717" y1="97011" x2="23043" y2="982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905" y="4110383"/>
            <a:ext cx="1131753" cy="209866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66098032-101D-4E7B-850B-621F21837F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469" y="3833103"/>
            <a:ext cx="2678474" cy="267847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78D4E0A7-3101-4183-9514-F4C4CC6011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78536">
            <a:off x="9000107" y="3520158"/>
            <a:ext cx="2117781" cy="302489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CE1F260-5553-4930-8E84-F793DF2F0C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593" y="4110383"/>
            <a:ext cx="3102696" cy="213051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85AAB28-1BC6-4F2A-9E2F-72AB79AE6F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273" y="1234224"/>
            <a:ext cx="33337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89836"/>
      </p:ext>
    </p:extLst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2F4C3-C807-4BB0-A150-859FA9D93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621" y="1063625"/>
            <a:ext cx="8358081" cy="500325"/>
          </a:xfrm>
        </p:spPr>
        <p:txBody>
          <a:bodyPr/>
          <a:lstStyle/>
          <a:p>
            <a:r>
              <a:rPr lang="es-ES" sz="2800" b="1" dirty="0">
                <a:solidFill>
                  <a:schemeClr val="bg1">
                    <a:lumMod val="20000"/>
                    <a:lumOff val="80000"/>
                  </a:schemeClr>
                </a:solidFill>
              </a:rPr>
              <a:t>De uso: </a:t>
            </a:r>
            <a:r>
              <a:rPr lang="es-ES" sz="28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Sistema móvil</a:t>
            </a:r>
            <a:endParaRPr lang="es-CL" sz="28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796323-8F54-4707-B48C-FE00E9AC34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2621" y="1563950"/>
            <a:ext cx="8723079" cy="4868586"/>
          </a:xfrm>
        </p:spPr>
        <p:txBody>
          <a:bodyPr/>
          <a:lstStyle/>
          <a:p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D9D69A-4682-4FD1-B43B-2543257F2B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Diagramas</a:t>
            </a:r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7EB3CF9-5501-48CA-B1A6-30239FD37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88" y="1563950"/>
            <a:ext cx="6872495" cy="48685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6681269"/>
      </p:ext>
    </p:extLst>
  </p:cSld>
  <p:clrMapOvr>
    <a:masterClrMapping/>
  </p:clrMapOvr>
  <p:transition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2F4C3-C807-4BB0-A150-859FA9D93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621" y="1063625"/>
            <a:ext cx="8358081" cy="500325"/>
          </a:xfrm>
        </p:spPr>
        <p:txBody>
          <a:bodyPr/>
          <a:lstStyle/>
          <a:p>
            <a:r>
              <a:rPr lang="es-ES" sz="2800" b="1" dirty="0">
                <a:solidFill>
                  <a:schemeClr val="bg1">
                    <a:lumMod val="20000"/>
                    <a:lumOff val="80000"/>
                  </a:schemeClr>
                </a:solidFill>
              </a:rPr>
              <a:t>De uso: </a:t>
            </a:r>
            <a:r>
              <a:rPr lang="es-ES" sz="28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Sistema web</a:t>
            </a:r>
            <a:endParaRPr lang="es-CL" sz="28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796323-8F54-4707-B48C-FE00E9AC34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2621" y="1563950"/>
            <a:ext cx="8723079" cy="4868586"/>
          </a:xfrm>
        </p:spPr>
        <p:txBody>
          <a:bodyPr/>
          <a:lstStyle/>
          <a:p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D9D69A-4682-4FD1-B43B-2543257F2B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Diagramas</a:t>
            </a:r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981C08-7E9E-46CD-AA16-7679D3B25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21" y="1996212"/>
            <a:ext cx="8686323" cy="3784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798963"/>
      </p:ext>
    </p:extLst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2F4C3-C807-4BB0-A150-859FA9D93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621" y="1063625"/>
            <a:ext cx="8358081" cy="500325"/>
          </a:xfrm>
        </p:spPr>
        <p:txBody>
          <a:bodyPr/>
          <a:lstStyle/>
          <a:p>
            <a:r>
              <a:rPr lang="es-ES" sz="2800" b="1" dirty="0">
                <a:solidFill>
                  <a:schemeClr val="bg1">
                    <a:lumMod val="20000"/>
                    <a:lumOff val="80000"/>
                  </a:schemeClr>
                </a:solidFill>
              </a:rPr>
              <a:t>Base de Datos</a:t>
            </a:r>
            <a:endParaRPr lang="es-CL" sz="2800" b="1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796323-8F54-4707-B48C-FE00E9AC34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2621" y="1563950"/>
            <a:ext cx="8723079" cy="4868586"/>
          </a:xfrm>
        </p:spPr>
        <p:txBody>
          <a:bodyPr/>
          <a:lstStyle/>
          <a:p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D9D69A-4682-4FD1-B43B-2543257F2B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Diagramas</a:t>
            </a:r>
            <a:endParaRPr lang="es-CL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2DBD984-8587-4432-9188-D6DABC857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074" y="1563949"/>
            <a:ext cx="5418440" cy="4991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3645942"/>
      </p:ext>
    </p:extLst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796323-8F54-4707-B48C-FE00E9AC34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977" y="1563950"/>
            <a:ext cx="9404723" cy="3988952"/>
          </a:xfrm>
        </p:spPr>
        <p:txBody>
          <a:bodyPr/>
          <a:lstStyle/>
          <a:p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DD9D69A-4682-4FD1-B43B-2543257F2B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Prueba Funcional</a:t>
            </a:r>
            <a:endParaRPr lang="es-CL" dirty="0"/>
          </a:p>
        </p:txBody>
      </p:sp>
      <p:sp>
        <p:nvSpPr>
          <p:cNvPr id="3" name="Botón de acción: ir hacia atrás o anterior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79AB7B6-23C4-443E-ADB1-781E89BA958B}"/>
              </a:ext>
            </a:extLst>
          </p:cNvPr>
          <p:cNvSpPr/>
          <p:nvPr/>
        </p:nvSpPr>
        <p:spPr>
          <a:xfrm>
            <a:off x="482139" y="5794373"/>
            <a:ext cx="831272" cy="768351"/>
          </a:xfrm>
          <a:prstGeom prst="actionButtonBackPrevio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Botón de acción: ir a inicio 9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B06881FD-DC31-4406-B980-65D3F90A9CAE}"/>
              </a:ext>
            </a:extLst>
          </p:cNvPr>
          <p:cNvSpPr/>
          <p:nvPr/>
        </p:nvSpPr>
        <p:spPr>
          <a:xfrm>
            <a:off x="1546167" y="5794372"/>
            <a:ext cx="831272" cy="768351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6BC6A99-F81A-4F8A-8513-23EC70742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7" y="2213457"/>
            <a:ext cx="5688328" cy="243108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2B49A35-C63B-4D06-9D8C-5B7C6B7FF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13" y="2213457"/>
            <a:ext cx="4657443" cy="243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76885"/>
      </p:ext>
    </p:extLst>
  </p:cSld>
  <p:clrMapOvr>
    <a:masterClrMapping/>
  </p:clrMapOvr>
  <p:transition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ersonalizado 1">
      <a:dk1>
        <a:srgbClr val="216065"/>
      </a:dk1>
      <a:lt1>
        <a:srgbClr val="FFFFFF"/>
      </a:lt1>
      <a:dk2>
        <a:srgbClr val="0E282A"/>
      </a:dk2>
      <a:lt2>
        <a:srgbClr val="9CB8BE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1460</TotalTime>
  <Words>481</Words>
  <Application>Microsoft Office PowerPoint</Application>
  <PresentationFormat>Panorámica</PresentationFormat>
  <Paragraphs>112</Paragraphs>
  <Slides>29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Arial</vt:lpstr>
      <vt:lpstr>Calibri</vt:lpstr>
      <vt:lpstr>Century Gothic</vt:lpstr>
      <vt:lpstr>Myriad Pro Light</vt:lpstr>
      <vt:lpstr>Wingdings 3</vt:lpstr>
      <vt:lpstr>Ion</vt:lpstr>
      <vt:lpstr>Emprosa</vt:lpstr>
      <vt:lpstr>Introducción</vt:lpstr>
      <vt:lpstr>Emprosa</vt:lpstr>
      <vt:lpstr>Presentación de PowerPoint</vt:lpstr>
      <vt:lpstr>Presentación de PowerPoint</vt:lpstr>
      <vt:lpstr>De uso: Sistema móvil</vt:lpstr>
      <vt:lpstr>De uso: Sistema web</vt:lpstr>
      <vt:lpstr>Base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Conclusión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pabloschilling281@gmail.com</dc:creator>
  <cp:lastModifiedBy>pabloschilling281@gmail.com</cp:lastModifiedBy>
  <cp:revision>45</cp:revision>
  <dcterms:created xsi:type="dcterms:W3CDTF">2020-07-21T15:39:06Z</dcterms:created>
  <dcterms:modified xsi:type="dcterms:W3CDTF">2020-07-28T16:07:58Z</dcterms:modified>
</cp:coreProperties>
</file>